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342" r:id="rId2"/>
    <p:sldId id="322" r:id="rId3"/>
    <p:sldId id="347" r:id="rId4"/>
    <p:sldId id="283" r:id="rId5"/>
    <p:sldId id="278" r:id="rId6"/>
    <p:sldId id="349" r:id="rId7"/>
    <p:sldId id="301" r:id="rId8"/>
    <p:sldId id="351" r:id="rId9"/>
    <p:sldId id="352" r:id="rId10"/>
    <p:sldId id="340" r:id="rId11"/>
    <p:sldId id="274" r:id="rId12"/>
    <p:sldId id="275" r:id="rId13"/>
    <p:sldId id="358" r:id="rId14"/>
    <p:sldId id="359"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074" autoAdjust="0"/>
    <p:restoredTop sz="94660"/>
  </p:normalViewPr>
  <p:slideViewPr>
    <p:cSldViewPr snapToGrid="0">
      <p:cViewPr varScale="1">
        <p:scale>
          <a:sx n="73" d="100"/>
          <a:sy n="73" d="100"/>
        </p:scale>
        <p:origin x="-41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fr-FR" smtClean="0"/>
              <a:t>Modifiez le style du titre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855967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135811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4224560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19455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3489809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3051760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2940482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191540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414758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90541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296323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423879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220588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192124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427842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82904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2763364-E3EC-43BC-87B9-0C1FDE1A39AE}" type="datetimeFigureOut">
              <a:rPr lang="fr-FR" smtClean="0"/>
              <a:pPr/>
              <a:t>28/11/2015</a:t>
            </a:fld>
            <a:endParaRPr lang="fr-FR"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70069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763364-E3EC-43BC-87B9-0C1FDE1A39AE}" type="datetimeFigureOut">
              <a:rPr lang="fr-FR" smtClean="0"/>
              <a:pPr/>
              <a:t>28/11/2015</a:t>
            </a:fld>
            <a:endParaRPr lang="fr-FR"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FR"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F669AC1-8568-4AF2-A39B-7410E714A682}" type="slidenum">
              <a:rPr lang="fr-FR" smtClean="0"/>
              <a:pPr/>
              <a:t>‹N°›</a:t>
            </a:fld>
            <a:endParaRPr lang="fr-FR" dirty="0"/>
          </a:p>
        </p:txBody>
      </p:sp>
    </p:spTree>
    <p:extLst>
      <p:ext uri="{BB962C8B-B14F-4D97-AF65-F5344CB8AC3E}">
        <p14:creationId xmlns:p14="http://schemas.microsoft.com/office/powerpoint/2010/main" xmlns="" val="4180650"/>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junior.senat.fr/le-dico/lettre/C.html" TargetMode="External"/><Relationship Id="rId2" Type="http://schemas.openxmlformats.org/officeDocument/2006/relationships/hyperlink" Target="http://junior.senat.fr/le-dico/lettre/R.html" TargetMode="Externa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junior.senat.fr/le-dico/lettre/D.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ina.fr/" TargetMode="Externa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media" Target="../media/media2.mp4"/></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945814" y="0"/>
            <a:ext cx="246185" cy="307777"/>
          </a:xfrm>
          <a:prstGeom prst="rect">
            <a:avLst/>
          </a:prstGeom>
          <a:noFill/>
        </p:spPr>
        <p:txBody>
          <a:bodyPr wrap="square" rtlCol="0">
            <a:spAutoFit/>
          </a:bodyPr>
          <a:lstStyle/>
          <a:p>
            <a:r>
              <a:rPr lang="fr-FR" sz="1400" dirty="0" smtClean="0"/>
              <a:t>S</a:t>
            </a:r>
            <a:endParaRPr lang="fr-FR" sz="1400" dirty="0"/>
          </a:p>
        </p:txBody>
      </p:sp>
      <p:sp>
        <p:nvSpPr>
          <p:cNvPr id="4" name="ZoneTexte 3"/>
          <p:cNvSpPr txBox="1"/>
          <p:nvPr/>
        </p:nvSpPr>
        <p:spPr>
          <a:xfrm>
            <a:off x="1821339" y="1896576"/>
            <a:ext cx="4670047" cy="2862322"/>
          </a:xfrm>
          <a:prstGeom prst="rect">
            <a:avLst/>
          </a:prstGeom>
          <a:noFill/>
          <a:ln>
            <a:solidFill>
              <a:schemeClr val="accent1"/>
            </a:solidFill>
          </a:ln>
        </p:spPr>
        <p:txBody>
          <a:bodyPr wrap="square" rtlCol="0">
            <a:spAutoFit/>
          </a:bodyPr>
          <a:lstStyle/>
          <a:p>
            <a:pPr algn="just"/>
            <a:r>
              <a:rPr lang="fr-FR" dirty="0" smtClean="0"/>
              <a:t>- Les symboles de la République sont travaillés </a:t>
            </a:r>
            <a:r>
              <a:rPr lang="fr-FR" dirty="0" smtClean="0"/>
              <a:t>depuis longtemps, notamment dans le cadre de l’Education civique…</a:t>
            </a:r>
            <a:endParaRPr lang="fr-FR" dirty="0" smtClean="0"/>
          </a:p>
          <a:p>
            <a:pPr algn="just"/>
            <a:endParaRPr lang="fr-FR" dirty="0" smtClean="0"/>
          </a:p>
          <a:p>
            <a:pPr algn="just"/>
            <a:r>
              <a:rPr lang="fr-FR" dirty="0" smtClean="0"/>
              <a:t>- Il ne s’agit plus uniquement de faire apprendre ces symboles à nos élèves mais de tenter, dans une </a:t>
            </a:r>
            <a:r>
              <a:rPr lang="fr-FR" i="1" dirty="0" smtClean="0"/>
              <a:t>dimension renouvelée de leur approche</a:t>
            </a:r>
            <a:r>
              <a:rPr lang="fr-FR" dirty="0" smtClean="0"/>
              <a:t>, de les faire comprendre en qualité de symboles afin de pouvoir </a:t>
            </a:r>
            <a:r>
              <a:rPr lang="fr-FR" i="1" dirty="0" smtClean="0"/>
              <a:t>se les approprier </a:t>
            </a:r>
            <a:r>
              <a:rPr lang="fr-FR" dirty="0" smtClean="0"/>
              <a:t>et </a:t>
            </a:r>
            <a:r>
              <a:rPr lang="fr-FR" i="1" dirty="0" smtClean="0"/>
              <a:t>réfléchir à leur signification profonde</a:t>
            </a:r>
            <a:r>
              <a:rPr lang="fr-FR" dirty="0" smtClean="0"/>
              <a:t>. </a:t>
            </a:r>
            <a:endParaRPr lang="fr-FR" dirty="0"/>
          </a:p>
        </p:txBody>
      </p:sp>
      <p:sp>
        <p:nvSpPr>
          <p:cNvPr id="5" name="ZoneTexte 4"/>
          <p:cNvSpPr txBox="1"/>
          <p:nvPr/>
        </p:nvSpPr>
        <p:spPr>
          <a:xfrm>
            <a:off x="161726" y="224307"/>
            <a:ext cx="10552634" cy="954107"/>
          </a:xfrm>
          <a:prstGeom prst="rect">
            <a:avLst/>
          </a:prstGeom>
          <a:noFill/>
          <a:ln>
            <a:solidFill>
              <a:srgbClr val="FF0000"/>
            </a:solidFill>
          </a:ln>
        </p:spPr>
        <p:txBody>
          <a:bodyPr wrap="square" rtlCol="0">
            <a:spAutoFit/>
          </a:bodyPr>
          <a:lstStyle/>
          <a:p>
            <a:r>
              <a:rPr lang="fr-FR" dirty="0" smtClean="0"/>
              <a:t>DE L’EDUCATION CIVIQUE A L’EMC: QUELLES EVOLUTIONS ? QUELLES DIFFERENCES ? </a:t>
            </a:r>
          </a:p>
          <a:p>
            <a:endParaRPr lang="fr-FR" dirty="0" smtClean="0"/>
          </a:p>
          <a:p>
            <a:r>
              <a:rPr lang="fr-FR" dirty="0" smtClean="0"/>
              <a:t>                      </a:t>
            </a:r>
            <a:r>
              <a:rPr lang="fr-FR" sz="2000" dirty="0" smtClean="0"/>
              <a:t>Un exemple de mise en œuvre autour </a:t>
            </a:r>
            <a:r>
              <a:rPr lang="fr-FR" sz="2000" i="1" dirty="0" smtClean="0"/>
              <a:t>des symboles de la République</a:t>
            </a:r>
            <a:endParaRPr lang="fr-FR" sz="2000" i="1" dirty="0"/>
          </a:p>
        </p:txBody>
      </p:sp>
      <p:pic>
        <p:nvPicPr>
          <p:cNvPr id="7" name="Image 6"/>
          <p:cNvPicPr>
            <a:picLocks noChangeAspect="1"/>
          </p:cNvPicPr>
          <p:nvPr/>
        </p:nvPicPr>
        <p:blipFill>
          <a:blip r:embed="rId2"/>
          <a:stretch>
            <a:fillRect/>
          </a:stretch>
        </p:blipFill>
        <p:spPr>
          <a:xfrm>
            <a:off x="7999894" y="1323522"/>
            <a:ext cx="2714466" cy="4384907"/>
          </a:xfrm>
          <a:prstGeom prst="rect">
            <a:avLst/>
          </a:prstGeom>
          <a:ln>
            <a:solidFill>
              <a:srgbClr val="FF0000"/>
            </a:solidFill>
          </a:ln>
        </p:spPr>
      </p:pic>
      <p:sp>
        <p:nvSpPr>
          <p:cNvPr id="8" name="Rectangle 7"/>
          <p:cNvSpPr/>
          <p:nvPr/>
        </p:nvSpPr>
        <p:spPr>
          <a:xfrm>
            <a:off x="7915434" y="5847462"/>
            <a:ext cx="3281476" cy="369332"/>
          </a:xfrm>
          <a:prstGeom prst="rect">
            <a:avLst/>
          </a:prstGeom>
          <a:ln>
            <a:solidFill>
              <a:srgbClr val="FF0000"/>
            </a:solidFill>
          </a:ln>
        </p:spPr>
        <p:txBody>
          <a:bodyPr wrap="none">
            <a:spAutoFit/>
          </a:bodyPr>
          <a:lstStyle/>
          <a:p>
            <a:r>
              <a:rPr lang="fr-FR" i="1" dirty="0"/>
              <a:t>Marianne</a:t>
            </a:r>
            <a:r>
              <a:rPr lang="fr-FR" dirty="0"/>
              <a:t>, par Bernard BUFFET</a:t>
            </a:r>
          </a:p>
        </p:txBody>
      </p:sp>
    </p:spTree>
    <p:extLst>
      <p:ext uri="{BB962C8B-B14F-4D97-AF65-F5344CB8AC3E}">
        <p14:creationId xmlns:p14="http://schemas.microsoft.com/office/powerpoint/2010/main" xmlns="" val="460500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8348" y="365206"/>
            <a:ext cx="6724336" cy="3810024"/>
          </a:xfrm>
          <a:prstGeom prst="rect">
            <a:avLst/>
          </a:prstGeom>
          <a:ln>
            <a:solidFill>
              <a:srgbClr val="FFC000"/>
            </a:solidFill>
          </a:ln>
        </p:spPr>
      </p:pic>
      <p:pic>
        <p:nvPicPr>
          <p:cNvPr id="3" name="Imag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04184" y="365206"/>
            <a:ext cx="4911969" cy="3116625"/>
          </a:xfrm>
          <a:prstGeom prst="rect">
            <a:avLst/>
          </a:prstGeom>
          <a:ln>
            <a:solidFill>
              <a:srgbClr val="FFC000"/>
            </a:solidFill>
          </a:ln>
        </p:spPr>
      </p:pic>
      <p:pic>
        <p:nvPicPr>
          <p:cNvPr id="4" name="Imag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24245" y="3632441"/>
            <a:ext cx="5591908" cy="3107017"/>
          </a:xfrm>
          <a:prstGeom prst="rect">
            <a:avLst/>
          </a:prstGeom>
          <a:ln>
            <a:solidFill>
              <a:srgbClr val="FFC000"/>
            </a:solidFill>
          </a:ln>
        </p:spPr>
      </p:pic>
      <p:sp>
        <p:nvSpPr>
          <p:cNvPr id="6" name="ZoneTexte 5"/>
          <p:cNvSpPr txBox="1"/>
          <p:nvPr/>
        </p:nvSpPr>
        <p:spPr>
          <a:xfrm>
            <a:off x="11630849" y="-4126"/>
            <a:ext cx="350914" cy="369332"/>
          </a:xfrm>
          <a:prstGeom prst="rect">
            <a:avLst/>
          </a:prstGeom>
          <a:noFill/>
        </p:spPr>
        <p:txBody>
          <a:bodyPr wrap="square" rtlCol="0">
            <a:spAutoFit/>
          </a:bodyPr>
          <a:lstStyle/>
          <a:p>
            <a:r>
              <a:rPr lang="fr-FR" dirty="0" smtClean="0"/>
              <a:t>c</a:t>
            </a:r>
            <a:endParaRPr lang="fr-FR" dirty="0"/>
          </a:p>
        </p:txBody>
      </p:sp>
    </p:spTree>
    <p:extLst>
      <p:ext uri="{BB962C8B-B14F-4D97-AF65-F5344CB8AC3E}">
        <p14:creationId xmlns:p14="http://schemas.microsoft.com/office/powerpoint/2010/main" xmlns="" val="17625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9036" y="399410"/>
            <a:ext cx="7008254" cy="1477328"/>
          </a:xfrm>
          <a:prstGeom prst="rect">
            <a:avLst/>
          </a:prstGeom>
          <a:solidFill>
            <a:schemeClr val="bg1"/>
          </a:solidFill>
          <a:ln>
            <a:solidFill>
              <a:srgbClr val="FFC000"/>
            </a:solidFill>
          </a:ln>
        </p:spPr>
        <p:txBody>
          <a:bodyPr wrap="square" rtlCol="0">
            <a:spAutoFit/>
          </a:bodyPr>
          <a:lstStyle/>
          <a:p>
            <a:r>
              <a:rPr lang="fr-FR" sz="2400" dirty="0" smtClean="0">
                <a:solidFill>
                  <a:srgbClr val="FFC000"/>
                </a:solidFill>
                <a:latin typeface="Calibri" panose="020F0502020204030204" pitchFamily="34" charset="0"/>
              </a:rPr>
              <a:t>Y a-t-il d’autres symboles de la République Française ?</a:t>
            </a:r>
          </a:p>
          <a:p>
            <a:endParaRPr lang="fr-FR" sz="2400" dirty="0">
              <a:solidFill>
                <a:srgbClr val="FFC000"/>
              </a:solidFill>
              <a:latin typeface="Calibri" panose="020F0502020204030204" pitchFamily="34" charset="0"/>
            </a:endParaRPr>
          </a:p>
          <a:p>
            <a:r>
              <a:rPr lang="fr-FR" sz="2400" dirty="0" smtClean="0">
                <a:solidFill>
                  <a:srgbClr val="FFC000"/>
                </a:solidFill>
                <a:latin typeface="Calibri" panose="020F0502020204030204" pitchFamily="34" charset="0"/>
              </a:rPr>
              <a:t>Où ?</a:t>
            </a:r>
          </a:p>
          <a:p>
            <a:endParaRPr lang="fr-FR" dirty="0"/>
          </a:p>
        </p:txBody>
      </p:sp>
      <p:sp>
        <p:nvSpPr>
          <p:cNvPr id="3" name="Rectangle 2"/>
          <p:cNvSpPr/>
          <p:nvPr/>
        </p:nvSpPr>
        <p:spPr>
          <a:xfrm>
            <a:off x="281188" y="2169784"/>
            <a:ext cx="6312795" cy="5262979"/>
          </a:xfrm>
          <a:prstGeom prst="rect">
            <a:avLst/>
          </a:prstGeom>
        </p:spPr>
        <p:txBody>
          <a:bodyPr wrap="square">
            <a:spAutoFit/>
          </a:bodyPr>
          <a:lstStyle/>
          <a:p>
            <a:r>
              <a:rPr lang="fr-FR" sz="2400" dirty="0">
                <a:latin typeface="Calibri" panose="020F0502020204030204" pitchFamily="34" charset="0"/>
              </a:rPr>
              <a:t>Les symboles de la </a:t>
            </a:r>
            <a:r>
              <a:rPr lang="fr-FR" sz="2400" i="1" dirty="0">
                <a:latin typeface="Calibri" panose="020F0502020204030204" pitchFamily="34" charset="0"/>
                <a:hlinkClick r:id="rId2"/>
              </a:rPr>
              <a:t>République</a:t>
            </a:r>
            <a:r>
              <a:rPr lang="fr-FR" sz="2400" dirty="0">
                <a:latin typeface="Calibri" panose="020F0502020204030204" pitchFamily="34" charset="0"/>
              </a:rPr>
              <a:t> sont inscrits dans l’article 2 de la </a:t>
            </a:r>
            <a:r>
              <a:rPr lang="fr-FR" sz="2400" i="1" dirty="0">
                <a:latin typeface="Calibri" panose="020F0502020204030204" pitchFamily="34" charset="0"/>
                <a:hlinkClick r:id="rId3"/>
              </a:rPr>
              <a:t>Constitution</a:t>
            </a:r>
            <a:r>
              <a:rPr lang="fr-FR" sz="2400" dirty="0">
                <a:latin typeface="Calibri" panose="020F0502020204030204" pitchFamily="34" charset="0"/>
              </a:rPr>
              <a:t> française. </a:t>
            </a:r>
          </a:p>
          <a:p>
            <a:r>
              <a:rPr lang="fr-FR" sz="2400" i="1" dirty="0">
                <a:latin typeface="Calibri" panose="020F0502020204030204" pitchFamily="34" charset="0"/>
              </a:rPr>
              <a:t>Article II : </a:t>
            </a:r>
            <a:endParaRPr lang="fr-FR" sz="2400" dirty="0">
              <a:latin typeface="Calibri" panose="020F0502020204030204" pitchFamily="34" charset="0"/>
            </a:endParaRPr>
          </a:p>
          <a:p>
            <a:r>
              <a:rPr lang="fr-FR" sz="2400" i="1" dirty="0">
                <a:solidFill>
                  <a:srgbClr val="FFC000"/>
                </a:solidFill>
                <a:latin typeface="Calibri" panose="020F0502020204030204" pitchFamily="34" charset="0"/>
              </a:rPr>
              <a:t>La langue de la République est le français</a:t>
            </a:r>
            <a:r>
              <a:rPr lang="fr-FR" sz="2400" i="1" dirty="0" smtClean="0">
                <a:solidFill>
                  <a:srgbClr val="FFC000"/>
                </a:solidFill>
                <a:latin typeface="Calibri" panose="020F0502020204030204" pitchFamily="34" charset="0"/>
              </a:rPr>
              <a:t>.</a:t>
            </a:r>
          </a:p>
          <a:p>
            <a:r>
              <a:rPr lang="fr-FR" sz="2400" i="1" dirty="0" smtClean="0">
                <a:solidFill>
                  <a:srgbClr val="FFC000"/>
                </a:solidFill>
                <a:latin typeface="Calibri" panose="020F0502020204030204" pitchFamily="34" charset="0"/>
              </a:rPr>
              <a:t> </a:t>
            </a:r>
            <a:r>
              <a:rPr lang="fr-FR" sz="2400" i="1" dirty="0">
                <a:latin typeface="Calibri" panose="020F0502020204030204" pitchFamily="34" charset="0"/>
              </a:rPr>
              <a:t/>
            </a:r>
            <a:br>
              <a:rPr lang="fr-FR" sz="2400" i="1" dirty="0">
                <a:latin typeface="Calibri" panose="020F0502020204030204" pitchFamily="34" charset="0"/>
              </a:rPr>
            </a:br>
            <a:r>
              <a:rPr lang="fr-FR" sz="2400" i="1" dirty="0">
                <a:solidFill>
                  <a:srgbClr val="FFC000"/>
                </a:solidFill>
                <a:latin typeface="Calibri" panose="020F0502020204030204" pitchFamily="34" charset="0"/>
              </a:rPr>
              <a:t>L’emblème national est le drapeau tricolore, bleu, blanc, rouge</a:t>
            </a:r>
            <a:r>
              <a:rPr lang="fr-FR" sz="2400" i="1" dirty="0" smtClean="0">
                <a:solidFill>
                  <a:srgbClr val="FFC000"/>
                </a:solidFill>
                <a:latin typeface="Calibri" panose="020F0502020204030204" pitchFamily="34" charset="0"/>
              </a:rPr>
              <a:t>.</a:t>
            </a:r>
          </a:p>
          <a:p>
            <a:r>
              <a:rPr lang="fr-FR" sz="2400" i="1" dirty="0" smtClean="0">
                <a:solidFill>
                  <a:srgbClr val="FFC000"/>
                </a:solidFill>
                <a:latin typeface="Calibri" panose="020F0502020204030204" pitchFamily="34" charset="0"/>
              </a:rPr>
              <a:t> </a:t>
            </a:r>
            <a:r>
              <a:rPr lang="fr-FR" sz="2400" i="1" dirty="0">
                <a:latin typeface="Calibri" panose="020F0502020204030204" pitchFamily="34" charset="0"/>
              </a:rPr>
              <a:t/>
            </a:r>
            <a:br>
              <a:rPr lang="fr-FR" sz="2400" i="1" dirty="0">
                <a:latin typeface="Calibri" panose="020F0502020204030204" pitchFamily="34" charset="0"/>
              </a:rPr>
            </a:br>
            <a:r>
              <a:rPr lang="fr-FR" sz="2400" i="1" dirty="0">
                <a:solidFill>
                  <a:srgbClr val="FFC000"/>
                </a:solidFill>
                <a:latin typeface="Calibri" panose="020F0502020204030204" pitchFamily="34" charset="0"/>
              </a:rPr>
              <a:t>L’hymne national est la « Marseillaise ». </a:t>
            </a:r>
            <a:endParaRPr lang="fr-FR" sz="2400" i="1" dirty="0" smtClean="0">
              <a:solidFill>
                <a:srgbClr val="FFC000"/>
              </a:solidFill>
              <a:latin typeface="Calibri" panose="020F0502020204030204" pitchFamily="34" charset="0"/>
            </a:endParaRPr>
          </a:p>
          <a:p>
            <a:r>
              <a:rPr lang="fr-FR" sz="2400" i="1" dirty="0">
                <a:solidFill>
                  <a:srgbClr val="FFC000"/>
                </a:solidFill>
                <a:latin typeface="Calibri" panose="020F0502020204030204" pitchFamily="34" charset="0"/>
              </a:rPr>
              <a:t/>
            </a:r>
            <a:br>
              <a:rPr lang="fr-FR" sz="2400" i="1" dirty="0">
                <a:solidFill>
                  <a:srgbClr val="FFC000"/>
                </a:solidFill>
                <a:latin typeface="Calibri" panose="020F0502020204030204" pitchFamily="34" charset="0"/>
              </a:rPr>
            </a:br>
            <a:r>
              <a:rPr lang="fr-FR" sz="2400" i="1" dirty="0">
                <a:solidFill>
                  <a:srgbClr val="FFC000"/>
                </a:solidFill>
                <a:latin typeface="Calibri" panose="020F0502020204030204" pitchFamily="34" charset="0"/>
              </a:rPr>
              <a:t>La </a:t>
            </a:r>
            <a:r>
              <a:rPr lang="fr-FR" sz="2400" i="1" dirty="0">
                <a:solidFill>
                  <a:srgbClr val="FFC000"/>
                </a:solidFill>
                <a:latin typeface="Calibri" panose="020F0502020204030204" pitchFamily="34" charset="0"/>
                <a:hlinkClick r:id="rId4"/>
              </a:rPr>
              <a:t>devise</a:t>
            </a:r>
            <a:r>
              <a:rPr lang="fr-FR" sz="2400" i="1" dirty="0">
                <a:solidFill>
                  <a:srgbClr val="FFC000"/>
                </a:solidFill>
                <a:latin typeface="Calibri" panose="020F0502020204030204" pitchFamily="34" charset="0"/>
              </a:rPr>
              <a:t> de la République est « Liberté, Égalité, Fraternité ». </a:t>
            </a:r>
            <a:r>
              <a:rPr lang="fr-FR" sz="2400" i="1" dirty="0">
                <a:latin typeface="Calibri" panose="020F0502020204030204" pitchFamily="34" charset="0"/>
              </a:rPr>
              <a:t/>
            </a:r>
            <a:br>
              <a:rPr lang="fr-FR" sz="2400" i="1" dirty="0">
                <a:latin typeface="Calibri" panose="020F0502020204030204" pitchFamily="34" charset="0"/>
              </a:rPr>
            </a:br>
            <a:endParaRPr lang="fr-FR" sz="2400" dirty="0" smtClean="0">
              <a:latin typeface="Calibri" panose="020F0502020204030204" pitchFamily="34" charset="0"/>
            </a:endParaRPr>
          </a:p>
          <a:p>
            <a:endParaRPr lang="fr-FR" sz="2400" dirty="0">
              <a:latin typeface="Calibri" panose="020F0502020204030204" pitchFamily="34" charset="0"/>
            </a:endParaRPr>
          </a:p>
        </p:txBody>
      </p:sp>
      <p:pic>
        <p:nvPicPr>
          <p:cNvPr id="4" name="Imag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08937" y="212551"/>
            <a:ext cx="4300012" cy="6478684"/>
          </a:xfrm>
          <a:prstGeom prst="rect">
            <a:avLst/>
          </a:prstGeom>
          <a:ln>
            <a:solidFill>
              <a:srgbClr val="FFC000"/>
            </a:solidFill>
          </a:ln>
        </p:spPr>
      </p:pic>
      <p:sp>
        <p:nvSpPr>
          <p:cNvPr id="5" name="Rectangle avec flèche vers la droite 4"/>
          <p:cNvSpPr/>
          <p:nvPr/>
        </p:nvSpPr>
        <p:spPr>
          <a:xfrm>
            <a:off x="6851562" y="2354287"/>
            <a:ext cx="605305" cy="2446986"/>
          </a:xfrm>
          <a:prstGeom prst="righ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897226" y="30078"/>
            <a:ext cx="1207477" cy="307777"/>
          </a:xfrm>
          <a:prstGeom prst="rect">
            <a:avLst/>
          </a:prstGeom>
          <a:noFill/>
        </p:spPr>
        <p:txBody>
          <a:bodyPr wrap="square" rtlCol="0">
            <a:spAutoFit/>
          </a:bodyPr>
          <a:lstStyle/>
          <a:p>
            <a:r>
              <a:rPr lang="fr-FR" sz="1400" dirty="0" smtClean="0"/>
              <a:t>C</a:t>
            </a:r>
            <a:endParaRPr lang="fr-FR" sz="1400" dirty="0"/>
          </a:p>
        </p:txBody>
      </p:sp>
    </p:spTree>
    <p:extLst>
      <p:ext uri="{BB962C8B-B14F-4D97-AF65-F5344CB8AC3E}">
        <p14:creationId xmlns:p14="http://schemas.microsoft.com/office/powerpoint/2010/main" xmlns="" val="39052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787" y="3648169"/>
            <a:ext cx="4333863" cy="2677656"/>
          </a:xfrm>
          <a:prstGeom prst="rect">
            <a:avLst/>
          </a:prstGeom>
        </p:spPr>
        <p:txBody>
          <a:bodyPr wrap="square">
            <a:spAutoFit/>
          </a:bodyPr>
          <a:lstStyle/>
          <a:p>
            <a:endParaRPr lang="fr-FR" sz="2800" dirty="0">
              <a:solidFill>
                <a:srgbClr val="FFC000"/>
              </a:solidFill>
              <a:latin typeface="Calibri" panose="020F0502020204030204" pitchFamily="34" charset="0"/>
            </a:endParaRPr>
          </a:p>
          <a:p>
            <a:r>
              <a:rPr lang="fr-FR" sz="2800" dirty="0">
                <a:solidFill>
                  <a:srgbClr val="FFC000"/>
                </a:solidFill>
                <a:latin typeface="Calibri" panose="020F0502020204030204" pitchFamily="34" charset="0"/>
              </a:rPr>
              <a:t>Il existe aussi d’autres symboles de la République qui ne sont pas inscrits dans la Constitution mais qui sont très </a:t>
            </a:r>
            <a:r>
              <a:rPr lang="fr-FR" sz="2800" dirty="0" smtClean="0">
                <a:solidFill>
                  <a:srgbClr val="FFC000"/>
                </a:solidFill>
                <a:latin typeface="Calibri" panose="020F0502020204030204" pitchFamily="34" charset="0"/>
              </a:rPr>
              <a:t>connus. </a:t>
            </a:r>
            <a:endParaRPr lang="fr-FR" sz="2800" dirty="0">
              <a:solidFill>
                <a:srgbClr val="FFC000"/>
              </a:solidFill>
              <a:latin typeface="Calibri" panose="020F050202020403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69013" y="921980"/>
            <a:ext cx="3659472" cy="1649516"/>
          </a:xfrm>
          <a:prstGeom prst="rect">
            <a:avLst/>
          </a:prstGeom>
          <a:ln>
            <a:solidFill>
              <a:srgbClr val="FFC000"/>
            </a:solidFill>
          </a:ln>
        </p:spPr>
      </p:pic>
      <p:pic>
        <p:nvPicPr>
          <p:cNvPr id="6" name="Imag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7363" y="155838"/>
            <a:ext cx="3969558" cy="2828659"/>
          </a:xfrm>
          <a:prstGeom prst="rect">
            <a:avLst/>
          </a:prstGeom>
          <a:ln>
            <a:solidFill>
              <a:srgbClr val="FFC000"/>
            </a:solidFill>
          </a:ln>
        </p:spPr>
      </p:pic>
      <p:pic>
        <p:nvPicPr>
          <p:cNvPr id="7" name="Imag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526757" y="1867034"/>
            <a:ext cx="3443487" cy="1760336"/>
          </a:xfrm>
          <a:prstGeom prst="rect">
            <a:avLst/>
          </a:prstGeom>
          <a:ln>
            <a:solidFill>
              <a:srgbClr val="FFC000"/>
            </a:solidFill>
          </a:ln>
        </p:spPr>
      </p:pic>
      <p:pic>
        <p:nvPicPr>
          <p:cNvPr id="11" name="Imag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69013" y="3813757"/>
            <a:ext cx="2022151" cy="2751166"/>
          </a:xfrm>
          <a:prstGeom prst="rect">
            <a:avLst/>
          </a:prstGeom>
          <a:ln>
            <a:solidFill>
              <a:srgbClr val="FFC000"/>
            </a:solidFill>
          </a:ln>
        </p:spPr>
      </p:pic>
      <p:pic>
        <p:nvPicPr>
          <p:cNvPr id="13" name="Image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822831" y="3870425"/>
            <a:ext cx="1998118" cy="2694498"/>
          </a:xfrm>
          <a:prstGeom prst="rect">
            <a:avLst/>
          </a:prstGeom>
          <a:ln>
            <a:solidFill>
              <a:srgbClr val="FFC000"/>
            </a:solidFill>
          </a:ln>
        </p:spPr>
      </p:pic>
      <p:pic>
        <p:nvPicPr>
          <p:cNvPr id="14" name="Image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417274" y="3870425"/>
            <a:ext cx="1972599" cy="1619480"/>
          </a:xfrm>
          <a:prstGeom prst="rect">
            <a:avLst/>
          </a:prstGeom>
          <a:ln>
            <a:solidFill>
              <a:srgbClr val="FFC000"/>
            </a:solidFill>
          </a:ln>
        </p:spPr>
      </p:pic>
      <p:sp>
        <p:nvSpPr>
          <p:cNvPr id="4" name="ZoneTexte 3"/>
          <p:cNvSpPr txBox="1"/>
          <p:nvPr/>
        </p:nvSpPr>
        <p:spPr>
          <a:xfrm>
            <a:off x="9177685" y="5610816"/>
            <a:ext cx="2581387" cy="954107"/>
          </a:xfrm>
          <a:prstGeom prst="rect">
            <a:avLst/>
          </a:prstGeom>
          <a:noFill/>
        </p:spPr>
        <p:txBody>
          <a:bodyPr wrap="square" rtlCol="0">
            <a:spAutoFit/>
          </a:bodyPr>
          <a:lstStyle/>
          <a:p>
            <a:r>
              <a:rPr lang="fr-FR" sz="2800" dirty="0" smtClean="0">
                <a:solidFill>
                  <a:srgbClr val="FFC000"/>
                </a:solidFill>
                <a:latin typeface="Calibri" panose="020F0502020204030204" pitchFamily="34" charset="0"/>
              </a:rPr>
              <a:t>La Marianne</a:t>
            </a:r>
          </a:p>
          <a:p>
            <a:r>
              <a:rPr lang="fr-FR" sz="2800" dirty="0" smtClean="0">
                <a:solidFill>
                  <a:srgbClr val="FFC000"/>
                </a:solidFill>
                <a:latin typeface="Calibri" panose="020F0502020204030204" pitchFamily="34" charset="0"/>
              </a:rPr>
              <a:t> et le coq.</a:t>
            </a:r>
            <a:endParaRPr lang="fr-FR" sz="2800" dirty="0">
              <a:solidFill>
                <a:srgbClr val="FFC000"/>
              </a:solidFill>
              <a:latin typeface="Calibri" panose="020F0502020204030204" pitchFamily="34" charset="0"/>
            </a:endParaRPr>
          </a:p>
        </p:txBody>
      </p:sp>
      <p:sp>
        <p:nvSpPr>
          <p:cNvPr id="10" name="ZoneTexte 9"/>
          <p:cNvSpPr txBox="1"/>
          <p:nvPr/>
        </p:nvSpPr>
        <p:spPr>
          <a:xfrm>
            <a:off x="11912956" y="30789"/>
            <a:ext cx="516272" cy="307777"/>
          </a:xfrm>
          <a:prstGeom prst="rect">
            <a:avLst/>
          </a:prstGeom>
          <a:noFill/>
        </p:spPr>
        <p:txBody>
          <a:bodyPr wrap="square" rtlCol="0">
            <a:spAutoFit/>
          </a:bodyPr>
          <a:lstStyle/>
          <a:p>
            <a:r>
              <a:rPr lang="fr-FR" sz="1400" dirty="0" smtClean="0"/>
              <a:t>C</a:t>
            </a:r>
            <a:endParaRPr lang="fr-FR" sz="1400" dirty="0"/>
          </a:p>
        </p:txBody>
      </p:sp>
      <p:pic>
        <p:nvPicPr>
          <p:cNvPr id="8" name="Imag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516690" y="186254"/>
            <a:ext cx="3396266" cy="1560484"/>
          </a:xfrm>
          <a:prstGeom prst="rect">
            <a:avLst/>
          </a:prstGeom>
          <a:ln>
            <a:solidFill>
              <a:srgbClr val="FFC000"/>
            </a:solidFill>
          </a:ln>
        </p:spPr>
      </p:pic>
    </p:spTree>
    <p:extLst>
      <p:ext uri="{BB962C8B-B14F-4D97-AF65-F5344CB8AC3E}">
        <p14:creationId xmlns:p14="http://schemas.microsoft.com/office/powerpoint/2010/main" xmlns="" val="450373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2936" y="3678259"/>
            <a:ext cx="4321020" cy="2900485"/>
          </a:xfrm>
          <a:prstGeom prst="rect">
            <a:avLst/>
          </a:prstGeom>
          <a:ln>
            <a:solidFill>
              <a:srgbClr val="92D050"/>
            </a:solidFill>
          </a:ln>
        </p:spPr>
      </p:pic>
      <p:sp>
        <p:nvSpPr>
          <p:cNvPr id="4" name="Rectangle 3"/>
          <p:cNvSpPr/>
          <p:nvPr/>
        </p:nvSpPr>
        <p:spPr>
          <a:xfrm>
            <a:off x="4793672" y="3685645"/>
            <a:ext cx="7292820" cy="2893100"/>
          </a:xfrm>
          <a:prstGeom prst="rect">
            <a:avLst/>
          </a:prstGeom>
          <a:ln>
            <a:solidFill>
              <a:srgbClr val="92D050"/>
            </a:solidFill>
          </a:ln>
        </p:spPr>
        <p:txBody>
          <a:bodyPr wrap="square">
            <a:spAutoFit/>
          </a:bodyPr>
          <a:lstStyle/>
          <a:p>
            <a:r>
              <a:rPr lang="fr-FR" sz="1400" dirty="0" smtClean="0"/>
              <a:t>Article de presse: </a:t>
            </a:r>
          </a:p>
          <a:p>
            <a:r>
              <a:rPr lang="fr-FR" sz="1400" b="1" dirty="0" smtClean="0"/>
              <a:t>Un </a:t>
            </a:r>
            <a:r>
              <a:rPr lang="fr-FR" sz="1400" b="1" dirty="0"/>
              <a:t>maire inscrit la laïcité sur le fronton de sa mairie: "Je ne cherche pas la polémique"</a:t>
            </a:r>
          </a:p>
          <a:p>
            <a:r>
              <a:rPr lang="fr-FR" sz="1400" b="1" dirty="0" smtClean="0"/>
              <a:t>23/02/2010.</a:t>
            </a:r>
          </a:p>
          <a:p>
            <a:endParaRPr lang="fr-FR" sz="1400" dirty="0"/>
          </a:p>
          <a:p>
            <a:r>
              <a:rPr lang="fr-FR" sz="1400" dirty="0"/>
              <a:t>Sur Le Post, Philippe </a:t>
            </a:r>
            <a:r>
              <a:rPr lang="fr-FR" sz="1400" dirty="0" err="1"/>
              <a:t>Lebreton</a:t>
            </a:r>
            <a:r>
              <a:rPr lang="fr-FR" sz="1400" dirty="0"/>
              <a:t>, maire de Joué-lès-Tours, défend son geste alors qu'il est la cible de nombreuses critiques</a:t>
            </a:r>
            <a:r>
              <a:rPr lang="fr-FR" sz="1400" dirty="0" smtClean="0"/>
              <a:t>.</a:t>
            </a:r>
          </a:p>
          <a:p>
            <a:r>
              <a:rPr lang="fr-FR" sz="1400" dirty="0"/>
              <a:t>Liberté, égalité, fraternité... et laïcité. C'est l'idée du maire PS de Joué-lès-Tours (Indre-et-Loire), Philippe </a:t>
            </a:r>
            <a:r>
              <a:rPr lang="fr-FR" sz="1400" dirty="0" err="1" smtClean="0"/>
              <a:t>Lebreton</a:t>
            </a:r>
            <a:r>
              <a:rPr lang="fr-FR" sz="1400" dirty="0" smtClean="0"/>
              <a:t>. Ce </a:t>
            </a:r>
            <a:r>
              <a:rPr lang="fr-FR" sz="1400" dirty="0"/>
              <a:t>lundi, il a fait inscrire "laïcité" en complément de la devise républicaine, au fronton de sa mairie</a:t>
            </a:r>
            <a:r>
              <a:rPr lang="fr-FR" sz="1400" dirty="0" smtClean="0"/>
              <a:t>.</a:t>
            </a:r>
            <a:endParaRPr lang="fr-FR" sz="1400" dirty="0"/>
          </a:p>
          <a:p>
            <a:r>
              <a:rPr lang="fr-FR" sz="1400" dirty="0"/>
              <a:t>"Il était urgent de rappeler nos valeurs laïques" explique le maire de Joué-lès-Tours sur Le Post. Le geste est symbolique et il suscite de nombreuses réactions</a:t>
            </a:r>
            <a:r>
              <a:rPr lang="fr-FR" sz="1400" dirty="0" smtClean="0"/>
              <a:t>.</a:t>
            </a:r>
            <a:endParaRPr lang="fr-FR" sz="1400" dirty="0"/>
          </a:p>
          <a:p>
            <a:r>
              <a:rPr lang="fr-FR" sz="1400" dirty="0"/>
              <a:t>Le préfet d'Indre-et-Loire a exprimé son désaccord: rappel à la loi pour Philippe </a:t>
            </a:r>
            <a:r>
              <a:rPr lang="fr-FR" sz="1400" dirty="0" err="1"/>
              <a:t>Lebreton</a:t>
            </a:r>
            <a:r>
              <a:rPr lang="fr-FR" sz="1400" dirty="0"/>
              <a:t>, précise La Nouvelle République. Il n'y a qu'une seule devise pour la République française.</a:t>
            </a:r>
          </a:p>
        </p:txBody>
      </p:sp>
      <p:pic>
        <p:nvPicPr>
          <p:cNvPr id="5" name="Image 4"/>
          <p:cNvPicPr>
            <a:picLocks noChangeAspect="1"/>
          </p:cNvPicPr>
          <p:nvPr/>
        </p:nvPicPr>
        <p:blipFill>
          <a:blip r:embed="rId3"/>
          <a:stretch>
            <a:fillRect/>
          </a:stretch>
        </p:blipFill>
        <p:spPr>
          <a:xfrm>
            <a:off x="302935" y="1350774"/>
            <a:ext cx="3261643" cy="2176461"/>
          </a:xfrm>
          <a:prstGeom prst="rect">
            <a:avLst/>
          </a:prstGeom>
          <a:ln>
            <a:solidFill>
              <a:srgbClr val="92D050"/>
            </a:solidFill>
          </a:ln>
        </p:spPr>
      </p:pic>
      <p:sp>
        <p:nvSpPr>
          <p:cNvPr id="6" name="ZoneTexte 5"/>
          <p:cNvSpPr txBox="1"/>
          <p:nvPr/>
        </p:nvSpPr>
        <p:spPr>
          <a:xfrm>
            <a:off x="302935" y="244496"/>
            <a:ext cx="11318451" cy="646331"/>
          </a:xfrm>
          <a:prstGeom prst="rect">
            <a:avLst/>
          </a:prstGeom>
          <a:noFill/>
          <a:ln>
            <a:solidFill>
              <a:srgbClr val="FF0000"/>
            </a:solidFill>
          </a:ln>
        </p:spPr>
        <p:txBody>
          <a:bodyPr wrap="square" rtlCol="0">
            <a:spAutoFit/>
          </a:bodyPr>
          <a:lstStyle/>
          <a:p>
            <a:r>
              <a:rPr lang="fr-FR" dirty="0" smtClean="0"/>
              <a:t>Quelques pistes de travail sur d’autres symboles détournés… Qu’est-ce qu'un symbole ? Pourquoi y adhère t’on ? Quel message porte t-il ? </a:t>
            </a:r>
            <a:endParaRPr lang="fr-FR" dirty="0"/>
          </a:p>
        </p:txBody>
      </p:sp>
      <p:sp>
        <p:nvSpPr>
          <p:cNvPr id="7" name="ZoneTexte 6"/>
          <p:cNvSpPr txBox="1"/>
          <p:nvPr/>
        </p:nvSpPr>
        <p:spPr>
          <a:xfrm>
            <a:off x="4895716" y="1731118"/>
            <a:ext cx="6346715" cy="1015663"/>
          </a:xfrm>
          <a:prstGeom prst="rect">
            <a:avLst/>
          </a:prstGeom>
          <a:noFill/>
          <a:ln>
            <a:solidFill>
              <a:srgbClr val="92D050"/>
            </a:solidFill>
          </a:ln>
        </p:spPr>
        <p:txBody>
          <a:bodyPr wrap="square" rtlCol="0">
            <a:spAutoFit/>
          </a:bodyPr>
          <a:lstStyle/>
          <a:p>
            <a:r>
              <a:rPr lang="fr-FR" sz="2000" dirty="0" smtClean="0"/>
              <a:t>La devise peut-elle être modifiée…?</a:t>
            </a:r>
          </a:p>
          <a:p>
            <a:endParaRPr lang="fr-FR" sz="2000" dirty="0" smtClean="0"/>
          </a:p>
          <a:p>
            <a:r>
              <a:rPr lang="fr-FR" sz="2000" dirty="0" smtClean="0"/>
              <a:t>Y ajouter le terme « Laïcité », est-ce bafouer la devise ?</a:t>
            </a:r>
            <a:endParaRPr lang="fr-FR" sz="2000" dirty="0"/>
          </a:p>
        </p:txBody>
      </p:sp>
      <p:sp>
        <p:nvSpPr>
          <p:cNvPr id="2" name="ZoneTexte 1"/>
          <p:cNvSpPr txBox="1"/>
          <p:nvPr/>
        </p:nvSpPr>
        <p:spPr>
          <a:xfrm>
            <a:off x="11835245" y="244496"/>
            <a:ext cx="251247" cy="369332"/>
          </a:xfrm>
          <a:prstGeom prst="rect">
            <a:avLst/>
          </a:prstGeom>
          <a:noFill/>
        </p:spPr>
        <p:txBody>
          <a:bodyPr wrap="square" rtlCol="0">
            <a:spAutoFit/>
          </a:bodyPr>
          <a:lstStyle/>
          <a:p>
            <a:r>
              <a:rPr lang="fr-FR" dirty="0"/>
              <a:t>s</a:t>
            </a:r>
          </a:p>
        </p:txBody>
      </p:sp>
    </p:spTree>
    <p:extLst>
      <p:ext uri="{BB962C8B-B14F-4D97-AF65-F5344CB8AC3E}">
        <p14:creationId xmlns:p14="http://schemas.microsoft.com/office/powerpoint/2010/main" xmlns="" val="3723686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852501" y="234576"/>
            <a:ext cx="4185633" cy="1806500"/>
          </a:xfrm>
          <a:prstGeom prst="rect">
            <a:avLst/>
          </a:prstGeom>
          <a:solidFill>
            <a:schemeClr val="bg1"/>
          </a:solidFill>
          <a:ln>
            <a:solidFill>
              <a:srgbClr val="FFC000"/>
            </a:solidFill>
          </a:ln>
        </p:spPr>
        <p:txBody>
          <a:bodyPr wrap="square" rtlCol="0">
            <a:spAutoFit/>
          </a:bodyPr>
          <a:lstStyle/>
          <a:p>
            <a:r>
              <a:rPr lang="fr-FR" sz="2800" dirty="0" smtClean="0">
                <a:solidFill>
                  <a:srgbClr val="FFC000"/>
                </a:solidFill>
                <a:latin typeface="Calibri" panose="020F0502020204030204" pitchFamily="34" charset="0"/>
              </a:rPr>
              <a:t>Serge Gainsbourg </a:t>
            </a:r>
            <a:r>
              <a:rPr lang="fr-FR" sz="2800" dirty="0" err="1" smtClean="0">
                <a:solidFill>
                  <a:srgbClr val="FFC000"/>
                </a:solidFill>
                <a:latin typeface="Calibri" panose="020F0502020204030204" pitchFamily="34" charset="0"/>
              </a:rPr>
              <a:t>a-t-il</a:t>
            </a:r>
            <a:r>
              <a:rPr lang="fr-FR" sz="2800" dirty="0" smtClean="0">
                <a:solidFill>
                  <a:srgbClr val="FFC000"/>
                </a:solidFill>
                <a:latin typeface="Calibri" panose="020F0502020204030204" pitchFamily="34" charset="0"/>
              </a:rPr>
              <a:t> été irrespectueux envers l’un des symboles de la République Française ?</a:t>
            </a:r>
            <a:endParaRPr lang="fr-FR" sz="2800" dirty="0">
              <a:solidFill>
                <a:srgbClr val="FFC000"/>
              </a:solidFill>
              <a:latin typeface="Calibri" panose="020F0502020204030204" pitchFamily="34" charset="0"/>
            </a:endParaRPr>
          </a:p>
        </p:txBody>
      </p:sp>
      <p:pic>
        <p:nvPicPr>
          <p:cNvPr id="12" name="Image 1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59716" y="569427"/>
            <a:ext cx="3437171" cy="5045762"/>
          </a:xfrm>
          <a:prstGeom prst="rect">
            <a:avLst/>
          </a:prstGeom>
          <a:ln>
            <a:solidFill>
              <a:srgbClr val="FFC000"/>
            </a:solidFill>
          </a:ln>
        </p:spPr>
      </p:pic>
      <p:pic>
        <p:nvPicPr>
          <p:cNvPr id="13" name="Imag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1619" y="569427"/>
            <a:ext cx="4071212" cy="5647078"/>
          </a:xfrm>
          <a:prstGeom prst="rect">
            <a:avLst/>
          </a:prstGeom>
          <a:ln>
            <a:solidFill>
              <a:srgbClr val="FFC000"/>
            </a:solidFill>
          </a:ln>
        </p:spPr>
      </p:pic>
      <p:graphicFrame>
        <p:nvGraphicFramePr>
          <p:cNvPr id="2" name="Tableau 1"/>
          <p:cNvGraphicFramePr>
            <a:graphicFrameLocks noGrp="1"/>
          </p:cNvGraphicFramePr>
          <p:nvPr>
            <p:extLst>
              <p:ext uri="{D42A27DB-BD31-4B8C-83A1-F6EECF244321}">
                <p14:modId xmlns:p14="http://schemas.microsoft.com/office/powerpoint/2010/main" xmlns="" val="359479248"/>
              </p:ext>
            </p:extLst>
          </p:nvPr>
        </p:nvGraphicFramePr>
        <p:xfrm>
          <a:off x="7022123" y="3657601"/>
          <a:ext cx="5016011" cy="3036276"/>
        </p:xfrm>
        <a:graphic>
          <a:graphicData uri="http://schemas.openxmlformats.org/drawingml/2006/table">
            <a:tbl>
              <a:tblPr firstRow="1" bandRow="1">
                <a:tableStyleId>{5C22544A-7EE6-4342-B048-85BDC9FD1C3A}</a:tableStyleId>
              </a:tblPr>
              <a:tblGrid>
                <a:gridCol w="2705258"/>
                <a:gridCol w="2310753"/>
              </a:tblGrid>
              <a:tr h="626478">
                <a:tc>
                  <a:txBody>
                    <a:bodyPr/>
                    <a:lstStyle/>
                    <a:p>
                      <a:r>
                        <a:rPr lang="fr-FR" sz="2000" dirty="0" smtClean="0">
                          <a:latin typeface="Calibri" panose="020F0502020204030204" pitchFamily="34" charset="0"/>
                        </a:rPr>
                        <a:t>Irrespectueux ?</a:t>
                      </a:r>
                      <a:endParaRPr lang="fr-FR" sz="2000" dirty="0">
                        <a:latin typeface="Calibri" panose="020F0502020204030204" pitchFamily="34" charset="0"/>
                      </a:endParaRPr>
                    </a:p>
                  </a:txBody>
                  <a:tcPr/>
                </a:tc>
                <a:tc>
                  <a:txBody>
                    <a:bodyPr/>
                    <a:lstStyle/>
                    <a:p>
                      <a:r>
                        <a:rPr lang="fr-FR" sz="2000" dirty="0" smtClean="0">
                          <a:latin typeface="Calibri" panose="020F0502020204030204" pitchFamily="34" charset="0"/>
                        </a:rPr>
                        <a:t>Respectueux ?</a:t>
                      </a:r>
                      <a:endParaRPr lang="fr-FR" sz="2000" dirty="0">
                        <a:latin typeface="Calibri" panose="020F0502020204030204" pitchFamily="34" charset="0"/>
                      </a:endParaRPr>
                    </a:p>
                  </a:txBody>
                  <a:tcPr/>
                </a:tc>
              </a:tr>
              <a:tr h="2409798">
                <a:tc>
                  <a:txBody>
                    <a:bodyPr/>
                    <a:lstStyle/>
                    <a:p>
                      <a:r>
                        <a:rPr lang="fr-FR" dirty="0" smtClean="0"/>
                        <a:t>-</a:t>
                      </a:r>
                    </a:p>
                    <a:p>
                      <a:r>
                        <a:rPr lang="fr-FR" dirty="0" smtClean="0"/>
                        <a:t>-</a:t>
                      </a:r>
                    </a:p>
                    <a:p>
                      <a:r>
                        <a:rPr lang="fr-FR" dirty="0" smtClean="0"/>
                        <a:t>-</a:t>
                      </a:r>
                      <a:endParaRPr lang="fr-FR" dirty="0"/>
                    </a:p>
                  </a:txBody>
                  <a:tcPr>
                    <a:solidFill>
                      <a:srgbClr val="FFC000"/>
                    </a:solidFill>
                  </a:tcPr>
                </a:tc>
                <a:tc>
                  <a:txBody>
                    <a:bodyPr/>
                    <a:lstStyle/>
                    <a:p>
                      <a:r>
                        <a:rPr lang="fr-FR" dirty="0" smtClean="0"/>
                        <a:t>-</a:t>
                      </a:r>
                    </a:p>
                    <a:p>
                      <a:r>
                        <a:rPr lang="fr-FR" dirty="0" smtClean="0"/>
                        <a:t>-</a:t>
                      </a:r>
                    </a:p>
                    <a:p>
                      <a:r>
                        <a:rPr lang="fr-FR" dirty="0" smtClean="0"/>
                        <a:t>-</a:t>
                      </a:r>
                      <a:endParaRPr lang="fr-FR" dirty="0"/>
                    </a:p>
                  </a:txBody>
                  <a:tcPr/>
                </a:tc>
              </a:tr>
            </a:tbl>
          </a:graphicData>
        </a:graphic>
      </p:graphicFrame>
      <p:sp>
        <p:nvSpPr>
          <p:cNvPr id="3" name="ZoneTexte 2"/>
          <p:cNvSpPr txBox="1"/>
          <p:nvPr/>
        </p:nvSpPr>
        <p:spPr>
          <a:xfrm>
            <a:off x="8168032" y="2495395"/>
            <a:ext cx="3554569" cy="707886"/>
          </a:xfrm>
          <a:prstGeom prst="rect">
            <a:avLst/>
          </a:prstGeom>
          <a:noFill/>
        </p:spPr>
        <p:txBody>
          <a:bodyPr wrap="square" rtlCol="0">
            <a:spAutoFit/>
          </a:bodyPr>
          <a:lstStyle/>
          <a:p>
            <a:r>
              <a:rPr lang="fr-FR" sz="2000" dirty="0" smtClean="0">
                <a:solidFill>
                  <a:srgbClr val="FFC000"/>
                </a:solidFill>
                <a:latin typeface="Calibri" panose="020F0502020204030204" pitchFamily="34" charset="0"/>
              </a:rPr>
              <a:t>Qu’est-ce qui est respectueux ? </a:t>
            </a:r>
          </a:p>
          <a:p>
            <a:r>
              <a:rPr lang="fr-FR" sz="2000" dirty="0" smtClean="0">
                <a:solidFill>
                  <a:srgbClr val="FFC000"/>
                </a:solidFill>
                <a:latin typeface="Calibri" panose="020F0502020204030204" pitchFamily="34" charset="0"/>
              </a:rPr>
              <a:t>Qu’est-ce qui est irrespectueux?</a:t>
            </a:r>
            <a:endParaRPr lang="fr-FR" sz="2000" dirty="0">
              <a:solidFill>
                <a:srgbClr val="FFC000"/>
              </a:solidFill>
              <a:latin typeface="Calibri" panose="020F0502020204030204" pitchFamily="34" charset="0"/>
            </a:endParaRPr>
          </a:p>
        </p:txBody>
      </p:sp>
      <p:sp>
        <p:nvSpPr>
          <p:cNvPr id="4" name="ZoneTexte 3"/>
          <p:cNvSpPr txBox="1"/>
          <p:nvPr/>
        </p:nvSpPr>
        <p:spPr>
          <a:xfrm>
            <a:off x="11875476" y="-134756"/>
            <a:ext cx="879231" cy="369332"/>
          </a:xfrm>
          <a:prstGeom prst="rect">
            <a:avLst/>
          </a:prstGeom>
          <a:noFill/>
        </p:spPr>
        <p:txBody>
          <a:bodyPr wrap="square" rtlCol="0">
            <a:spAutoFit/>
          </a:bodyPr>
          <a:lstStyle/>
          <a:p>
            <a:r>
              <a:rPr lang="fr-FR" dirty="0" smtClean="0"/>
              <a:t>c</a:t>
            </a:r>
            <a:endParaRPr lang="fr-FR" dirty="0"/>
          </a:p>
        </p:txBody>
      </p:sp>
    </p:spTree>
    <p:extLst>
      <p:ext uri="{BB962C8B-B14F-4D97-AF65-F5344CB8AC3E}">
        <p14:creationId xmlns:p14="http://schemas.microsoft.com/office/powerpoint/2010/main" xmlns="" val="191651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27313" y="2366073"/>
            <a:ext cx="5950040" cy="4163514"/>
          </a:xfrm>
          <a:prstGeom prst="rect">
            <a:avLst/>
          </a:prstGeom>
          <a:ln>
            <a:solidFill>
              <a:srgbClr val="FFC000"/>
            </a:solidFill>
          </a:ln>
        </p:spPr>
      </p:pic>
      <p:pic>
        <p:nvPicPr>
          <p:cNvPr id="3" name="Imag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8115" y="2366073"/>
            <a:ext cx="5676371" cy="4163515"/>
          </a:xfrm>
          <a:prstGeom prst="rect">
            <a:avLst/>
          </a:prstGeom>
          <a:ln>
            <a:solidFill>
              <a:srgbClr val="FFC000"/>
            </a:solidFill>
          </a:ln>
        </p:spPr>
      </p:pic>
      <p:pic>
        <p:nvPicPr>
          <p:cNvPr id="5" name="Imag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6974" y="193543"/>
            <a:ext cx="7817476" cy="5733976"/>
          </a:xfrm>
          <a:prstGeom prst="rect">
            <a:avLst/>
          </a:prstGeom>
          <a:ln>
            <a:solidFill>
              <a:srgbClr val="FFC000"/>
            </a:solidFill>
          </a:ln>
        </p:spPr>
      </p:pic>
      <p:sp>
        <p:nvSpPr>
          <p:cNvPr id="7" name="ZoneTexte 6"/>
          <p:cNvSpPr txBox="1"/>
          <p:nvPr/>
        </p:nvSpPr>
        <p:spPr>
          <a:xfrm>
            <a:off x="8906103" y="253999"/>
            <a:ext cx="2784360" cy="1938992"/>
          </a:xfrm>
          <a:prstGeom prst="rect">
            <a:avLst/>
          </a:prstGeom>
          <a:solidFill>
            <a:schemeClr val="bg1"/>
          </a:solidFill>
          <a:ln>
            <a:solidFill>
              <a:srgbClr val="FFC000"/>
            </a:solidFill>
          </a:ln>
        </p:spPr>
        <p:txBody>
          <a:bodyPr wrap="square" rtlCol="0">
            <a:spAutoFit/>
          </a:bodyPr>
          <a:lstStyle/>
          <a:p>
            <a:r>
              <a:rPr lang="fr-FR" sz="2400" dirty="0" smtClean="0">
                <a:solidFill>
                  <a:srgbClr val="FFC000"/>
                </a:solidFill>
                <a:latin typeface="Calibri" panose="020F0502020204030204" pitchFamily="34" charset="0"/>
              </a:rPr>
              <a:t>Etre citoyen Français et Européen : Connaître les symboles, principes et valeurs.</a:t>
            </a:r>
            <a:endParaRPr lang="fr-FR" sz="2400" dirty="0">
              <a:solidFill>
                <a:srgbClr val="FFC000"/>
              </a:solidFill>
              <a:latin typeface="Calibri" panose="020F0502020204030204" pitchFamily="34" charset="0"/>
            </a:endParaRPr>
          </a:p>
        </p:txBody>
      </p:sp>
      <p:sp>
        <p:nvSpPr>
          <p:cNvPr id="8" name="ZoneTexte 7"/>
          <p:cNvSpPr txBox="1"/>
          <p:nvPr/>
        </p:nvSpPr>
        <p:spPr>
          <a:xfrm>
            <a:off x="11826949" y="-20111"/>
            <a:ext cx="300808" cy="307777"/>
          </a:xfrm>
          <a:prstGeom prst="rect">
            <a:avLst/>
          </a:prstGeom>
          <a:noFill/>
        </p:spPr>
        <p:txBody>
          <a:bodyPr wrap="square" rtlCol="0">
            <a:spAutoFit/>
          </a:bodyPr>
          <a:lstStyle/>
          <a:p>
            <a:r>
              <a:rPr lang="fr-FR" sz="1400" dirty="0" smtClean="0"/>
              <a:t>C</a:t>
            </a:r>
            <a:endParaRPr lang="fr-FR" sz="1400" dirty="0"/>
          </a:p>
        </p:txBody>
      </p:sp>
    </p:spTree>
    <p:extLst>
      <p:ext uri="{BB962C8B-B14F-4D97-AF65-F5344CB8AC3E}">
        <p14:creationId xmlns:p14="http://schemas.microsoft.com/office/powerpoint/2010/main" xmlns="" val="83603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7626" y="179990"/>
            <a:ext cx="11551032" cy="400110"/>
          </a:xfrm>
          <a:prstGeom prst="rect">
            <a:avLst/>
          </a:prstGeom>
          <a:noFill/>
          <a:ln>
            <a:solidFill>
              <a:srgbClr val="FF0000"/>
            </a:solidFill>
          </a:ln>
        </p:spPr>
        <p:txBody>
          <a:bodyPr wrap="square" rtlCol="0">
            <a:spAutoFit/>
          </a:bodyPr>
          <a:lstStyle/>
          <a:p>
            <a:r>
              <a:rPr lang="fr-FR" sz="2000" dirty="0">
                <a:latin typeface="Calibri" panose="020F0502020204030204" pitchFamily="34" charset="0"/>
              </a:rPr>
              <a:t>Une proposition de </a:t>
            </a:r>
            <a:r>
              <a:rPr lang="fr-FR" sz="2000" dirty="0" smtClean="0">
                <a:latin typeface="Calibri" panose="020F0502020204030204" pitchFamily="34" charset="0"/>
              </a:rPr>
              <a:t>programmation </a:t>
            </a:r>
            <a:r>
              <a:rPr lang="fr-FR" sz="2000" dirty="0">
                <a:latin typeface="Calibri" panose="020F0502020204030204" pitchFamily="34" charset="0"/>
              </a:rPr>
              <a:t>pour l’année de 3e 2015/2016: </a:t>
            </a:r>
            <a:r>
              <a:rPr lang="fr-FR" sz="2000" dirty="0">
                <a:solidFill>
                  <a:srgbClr val="00B0F0"/>
                </a:solidFill>
                <a:latin typeface="Calibri" panose="020F0502020204030204" pitchFamily="34" charset="0"/>
              </a:rPr>
              <a:t>«Réconcilier le citoyen et l’individu</a:t>
            </a:r>
            <a:r>
              <a:rPr lang="fr-FR" sz="2000" dirty="0" smtClean="0">
                <a:solidFill>
                  <a:srgbClr val="00B0F0"/>
                </a:solidFill>
                <a:latin typeface="Calibri" panose="020F0502020204030204" pitchFamily="34" charset="0"/>
              </a:rPr>
              <a:t>»…</a:t>
            </a:r>
            <a:endParaRPr lang="fr-FR" sz="2000" dirty="0">
              <a:solidFill>
                <a:srgbClr val="00B0F0"/>
              </a:solidFill>
              <a:latin typeface="Calibri" panose="020F0502020204030204" pitchFamily="34" charset="0"/>
            </a:endParaRPr>
          </a:p>
        </p:txBody>
      </p:sp>
      <p:sp>
        <p:nvSpPr>
          <p:cNvPr id="3" name="Rectangle 2"/>
          <p:cNvSpPr/>
          <p:nvPr/>
        </p:nvSpPr>
        <p:spPr>
          <a:xfrm>
            <a:off x="112684" y="2801154"/>
            <a:ext cx="1815920" cy="2099257"/>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Calibri" panose="020F0502020204030204" pitchFamily="34" charset="0"/>
              </a:rPr>
              <a:t>C</a:t>
            </a:r>
            <a:r>
              <a:rPr lang="fr-FR" sz="2000" dirty="0" smtClean="0">
                <a:latin typeface="Calibri" panose="020F0502020204030204" pitchFamily="34" charset="0"/>
              </a:rPr>
              <a:t>itoyenneté Française et Européenne.</a:t>
            </a:r>
          </a:p>
          <a:p>
            <a:pPr algn="ctr"/>
            <a:r>
              <a:rPr lang="fr-FR" sz="2000" dirty="0" smtClean="0">
                <a:latin typeface="Calibri" panose="020F0502020204030204" pitchFamily="34" charset="0"/>
              </a:rPr>
              <a:t>Principes, valeurs et symboles</a:t>
            </a:r>
            <a:endParaRPr lang="fr-FR" sz="2000" dirty="0">
              <a:latin typeface="Calibri" panose="020F0502020204030204" pitchFamily="34" charset="0"/>
            </a:endParaRPr>
          </a:p>
        </p:txBody>
      </p:sp>
      <p:sp>
        <p:nvSpPr>
          <p:cNvPr id="4" name="Organigramme : Processus 3"/>
          <p:cNvSpPr/>
          <p:nvPr/>
        </p:nvSpPr>
        <p:spPr>
          <a:xfrm>
            <a:off x="2044492" y="2801154"/>
            <a:ext cx="2034879" cy="1700012"/>
          </a:xfrm>
          <a:prstGeom prst="flowChartProcess">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alibri" panose="020F0502020204030204" pitchFamily="34" charset="0"/>
              </a:rPr>
              <a:t>Reconnaître les grandes caractéristiques d’un Etat démocratique.</a:t>
            </a:r>
            <a:endParaRPr lang="fr-FR" dirty="0">
              <a:latin typeface="Calibri" panose="020F0502020204030204" pitchFamily="34" charset="0"/>
            </a:endParaRPr>
          </a:p>
        </p:txBody>
      </p:sp>
      <p:sp>
        <p:nvSpPr>
          <p:cNvPr id="6" name="Organigramme : Processus 5"/>
          <p:cNvSpPr/>
          <p:nvPr/>
        </p:nvSpPr>
        <p:spPr>
          <a:xfrm>
            <a:off x="4177073" y="2828220"/>
            <a:ext cx="1790167" cy="1680694"/>
          </a:xfrm>
          <a:prstGeom prst="flowChartProcess">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Calibri" panose="020F0502020204030204" pitchFamily="34" charset="0"/>
              </a:rPr>
              <a:t>L’exercice de la citoyenneté dans une démocratie</a:t>
            </a:r>
            <a:r>
              <a:rPr lang="fr-FR" dirty="0" smtClean="0"/>
              <a:t>.</a:t>
            </a:r>
            <a:endParaRPr lang="fr-FR" dirty="0"/>
          </a:p>
        </p:txBody>
      </p:sp>
      <p:sp>
        <p:nvSpPr>
          <p:cNvPr id="7" name="Organigramme : Processus 6"/>
          <p:cNvSpPr/>
          <p:nvPr/>
        </p:nvSpPr>
        <p:spPr>
          <a:xfrm>
            <a:off x="7841911" y="2835693"/>
            <a:ext cx="1712895" cy="1680694"/>
          </a:xfrm>
          <a:prstGeom prst="flowChartProcess">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alibri" panose="020F0502020204030204" pitchFamily="34" charset="0"/>
              </a:rPr>
              <a:t>Les différentes déclarations des droits de l’homme.</a:t>
            </a:r>
            <a:endParaRPr lang="fr-FR" dirty="0">
              <a:latin typeface="Calibri" panose="020F0502020204030204" pitchFamily="34" charset="0"/>
            </a:endParaRPr>
          </a:p>
        </p:txBody>
      </p:sp>
      <p:sp>
        <p:nvSpPr>
          <p:cNvPr id="8" name="Organigramme : Processus 7"/>
          <p:cNvSpPr/>
          <p:nvPr/>
        </p:nvSpPr>
        <p:spPr>
          <a:xfrm>
            <a:off x="6040191" y="2828220"/>
            <a:ext cx="1700011" cy="1680694"/>
          </a:xfrm>
          <a:prstGeom prst="flowChartProcess">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alibri" panose="020F0502020204030204" pitchFamily="34" charset="0"/>
              </a:rPr>
              <a:t>Les principes de la laïcité</a:t>
            </a:r>
            <a:endParaRPr lang="fr-FR" dirty="0">
              <a:latin typeface="Calibri" panose="020F0502020204030204" pitchFamily="34" charset="0"/>
            </a:endParaRPr>
          </a:p>
        </p:txBody>
      </p:sp>
      <p:sp>
        <p:nvSpPr>
          <p:cNvPr id="9" name="Organigramme : Processus 8"/>
          <p:cNvSpPr/>
          <p:nvPr/>
        </p:nvSpPr>
        <p:spPr>
          <a:xfrm>
            <a:off x="9656515" y="2834952"/>
            <a:ext cx="2112143" cy="1680694"/>
          </a:xfrm>
          <a:prstGeom prst="flowChartProcess">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bas 9"/>
          <p:cNvSpPr/>
          <p:nvPr/>
        </p:nvSpPr>
        <p:spPr>
          <a:xfrm>
            <a:off x="714778" y="2125013"/>
            <a:ext cx="296214" cy="579549"/>
          </a:xfrm>
          <a:prstGeom prst="down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30100" y="942213"/>
            <a:ext cx="2331076" cy="954107"/>
          </a:xfrm>
          <a:prstGeom prst="rect">
            <a:avLst/>
          </a:prstGeom>
          <a:noFill/>
          <a:ln>
            <a:solidFill>
              <a:srgbClr val="00B0F0"/>
            </a:solidFill>
          </a:ln>
        </p:spPr>
        <p:txBody>
          <a:bodyPr wrap="square" rtlCol="0">
            <a:spAutoFit/>
          </a:bodyPr>
          <a:lstStyle/>
          <a:p>
            <a:r>
              <a:rPr lang="fr-FR" sz="2000" b="1" dirty="0" smtClean="0">
                <a:latin typeface="Calibri" panose="020F0502020204030204" pitchFamily="34" charset="0"/>
              </a:rPr>
              <a:t>Sensibilité</a:t>
            </a:r>
          </a:p>
          <a:p>
            <a:r>
              <a:rPr lang="fr-FR" dirty="0" smtClean="0">
                <a:latin typeface="Calibri" panose="020F0502020204030204" pitchFamily="34" charset="0"/>
              </a:rPr>
              <a:t>Le droit et la règle</a:t>
            </a:r>
          </a:p>
          <a:p>
            <a:r>
              <a:rPr lang="fr-FR" dirty="0" smtClean="0">
                <a:latin typeface="Calibri" panose="020F0502020204030204" pitchFamily="34" charset="0"/>
              </a:rPr>
              <a:t>Penser par soi-même</a:t>
            </a:r>
            <a:endParaRPr lang="fr-FR" dirty="0">
              <a:latin typeface="Calibri" panose="020F0502020204030204" pitchFamily="34" charset="0"/>
            </a:endParaRPr>
          </a:p>
        </p:txBody>
      </p:sp>
      <p:sp>
        <p:nvSpPr>
          <p:cNvPr id="13" name="Flèche vers le haut 12"/>
          <p:cNvSpPr/>
          <p:nvPr/>
        </p:nvSpPr>
        <p:spPr>
          <a:xfrm>
            <a:off x="2900945" y="4684426"/>
            <a:ext cx="321972" cy="828350"/>
          </a:xfrm>
          <a:prstGeom prst="up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957080" y="5695732"/>
            <a:ext cx="2150767" cy="923330"/>
          </a:xfrm>
          <a:prstGeom prst="rect">
            <a:avLst/>
          </a:prstGeom>
          <a:noFill/>
          <a:ln>
            <a:solidFill>
              <a:srgbClr val="00B0F0"/>
            </a:solidFill>
          </a:ln>
        </p:spPr>
        <p:txBody>
          <a:bodyPr wrap="square" rtlCol="0">
            <a:spAutoFit/>
          </a:bodyPr>
          <a:lstStyle/>
          <a:p>
            <a:r>
              <a:rPr lang="fr-FR" b="1" dirty="0" smtClean="0">
                <a:latin typeface="Calibri" panose="020F0502020204030204" pitchFamily="34" charset="0"/>
              </a:rPr>
              <a:t>Jugement ( penser par soi même)</a:t>
            </a:r>
          </a:p>
          <a:p>
            <a:r>
              <a:rPr lang="fr-FR" dirty="0" smtClean="0">
                <a:latin typeface="Calibri" panose="020F0502020204030204" pitchFamily="34" charset="0"/>
              </a:rPr>
              <a:t>Le droit et la règle</a:t>
            </a:r>
            <a:endParaRPr lang="fr-FR" sz="2000" b="1" dirty="0">
              <a:latin typeface="Calibri" panose="020F0502020204030204" pitchFamily="34" charset="0"/>
            </a:endParaRPr>
          </a:p>
        </p:txBody>
      </p:sp>
      <p:sp>
        <p:nvSpPr>
          <p:cNvPr id="15" name="Flèche courbée vers le bas 14"/>
          <p:cNvSpPr/>
          <p:nvPr/>
        </p:nvSpPr>
        <p:spPr>
          <a:xfrm>
            <a:off x="1687132" y="2414787"/>
            <a:ext cx="746976" cy="2897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vers le bas 16"/>
          <p:cNvSpPr/>
          <p:nvPr/>
        </p:nvSpPr>
        <p:spPr>
          <a:xfrm>
            <a:off x="4881093" y="2003302"/>
            <a:ext cx="283335" cy="643832"/>
          </a:xfrm>
          <a:prstGeom prst="down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vers le haut 17"/>
          <p:cNvSpPr/>
          <p:nvPr/>
        </p:nvSpPr>
        <p:spPr>
          <a:xfrm>
            <a:off x="6735651" y="4713669"/>
            <a:ext cx="309093" cy="799108"/>
          </a:xfrm>
          <a:prstGeom prst="up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5599087" y="6139644"/>
            <a:ext cx="2273128" cy="400110"/>
          </a:xfrm>
          <a:prstGeom prst="rect">
            <a:avLst/>
          </a:prstGeom>
          <a:noFill/>
          <a:ln>
            <a:solidFill>
              <a:srgbClr val="00B0F0"/>
            </a:solidFill>
          </a:ln>
        </p:spPr>
        <p:txBody>
          <a:bodyPr wrap="square" rtlCol="0">
            <a:spAutoFit/>
          </a:bodyPr>
          <a:lstStyle/>
          <a:p>
            <a:r>
              <a:rPr lang="fr-FR" sz="2000" b="1" dirty="0" smtClean="0">
                <a:latin typeface="Calibri" panose="020F0502020204030204" pitchFamily="34" charset="0"/>
              </a:rPr>
              <a:t>Le droit et la règle</a:t>
            </a:r>
            <a:endParaRPr lang="fr-FR" dirty="0"/>
          </a:p>
        </p:txBody>
      </p:sp>
      <p:sp>
        <p:nvSpPr>
          <p:cNvPr id="20" name="ZoneTexte 19"/>
          <p:cNvSpPr txBox="1"/>
          <p:nvPr/>
        </p:nvSpPr>
        <p:spPr>
          <a:xfrm>
            <a:off x="4243625" y="1231062"/>
            <a:ext cx="1735398" cy="400110"/>
          </a:xfrm>
          <a:prstGeom prst="rect">
            <a:avLst/>
          </a:prstGeom>
          <a:noFill/>
          <a:ln>
            <a:solidFill>
              <a:srgbClr val="00B0F0"/>
            </a:solidFill>
          </a:ln>
        </p:spPr>
        <p:txBody>
          <a:bodyPr wrap="square" rtlCol="0">
            <a:spAutoFit/>
          </a:bodyPr>
          <a:lstStyle/>
          <a:p>
            <a:r>
              <a:rPr lang="fr-FR" sz="2000" b="1" dirty="0" smtClean="0">
                <a:latin typeface="Calibri" panose="020F0502020204030204" pitchFamily="34" charset="0"/>
              </a:rPr>
              <a:t>L’engagement</a:t>
            </a:r>
            <a:endParaRPr lang="fr-FR" sz="2000" b="1" dirty="0">
              <a:latin typeface="Calibri" panose="020F0502020204030204" pitchFamily="34" charset="0"/>
            </a:endParaRPr>
          </a:p>
        </p:txBody>
      </p:sp>
      <p:sp>
        <p:nvSpPr>
          <p:cNvPr id="27" name="Flèche vers le bas 26"/>
          <p:cNvSpPr/>
          <p:nvPr/>
        </p:nvSpPr>
        <p:spPr>
          <a:xfrm>
            <a:off x="8699668" y="2030961"/>
            <a:ext cx="309093" cy="701260"/>
          </a:xfrm>
          <a:prstGeom prst="down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7889905" y="864752"/>
            <a:ext cx="1928617" cy="923330"/>
          </a:xfrm>
          <a:prstGeom prst="rect">
            <a:avLst/>
          </a:prstGeom>
          <a:noFill/>
          <a:ln>
            <a:solidFill>
              <a:srgbClr val="00B0F0"/>
            </a:solidFill>
          </a:ln>
        </p:spPr>
        <p:txBody>
          <a:bodyPr wrap="square" rtlCol="0">
            <a:spAutoFit/>
          </a:bodyPr>
          <a:lstStyle/>
          <a:p>
            <a:r>
              <a:rPr lang="fr-FR" b="1" dirty="0" smtClean="0">
                <a:latin typeface="Calibri" panose="020F0502020204030204" pitchFamily="34" charset="0"/>
              </a:rPr>
              <a:t>Le jugement</a:t>
            </a:r>
          </a:p>
          <a:p>
            <a:r>
              <a:rPr lang="fr-FR" dirty="0" smtClean="0">
                <a:latin typeface="Calibri" panose="020F0502020204030204" pitchFamily="34" charset="0"/>
              </a:rPr>
              <a:t>La sensibilité</a:t>
            </a:r>
          </a:p>
          <a:p>
            <a:r>
              <a:rPr lang="fr-FR" dirty="0" smtClean="0">
                <a:latin typeface="Calibri" panose="020F0502020204030204" pitchFamily="34" charset="0"/>
              </a:rPr>
              <a:t>La règle et la loi</a:t>
            </a:r>
            <a:endParaRPr lang="fr-FR" dirty="0">
              <a:latin typeface="Calibri" panose="020F0502020204030204" pitchFamily="34" charset="0"/>
            </a:endParaRPr>
          </a:p>
        </p:txBody>
      </p:sp>
      <p:sp>
        <p:nvSpPr>
          <p:cNvPr id="34" name="Flèche vers le haut 33"/>
          <p:cNvSpPr/>
          <p:nvPr/>
        </p:nvSpPr>
        <p:spPr>
          <a:xfrm>
            <a:off x="10623452" y="4713669"/>
            <a:ext cx="283335" cy="799108"/>
          </a:xfrm>
          <a:prstGeom prst="up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9686824" y="2791404"/>
            <a:ext cx="1799806" cy="1754326"/>
          </a:xfrm>
          <a:prstGeom prst="rect">
            <a:avLst/>
          </a:prstGeom>
          <a:noFill/>
        </p:spPr>
        <p:txBody>
          <a:bodyPr wrap="square" rtlCol="0">
            <a:spAutoFit/>
          </a:bodyPr>
          <a:lstStyle/>
          <a:p>
            <a:r>
              <a:rPr lang="fr-FR" dirty="0" smtClean="0">
                <a:latin typeface="Calibri" panose="020F0502020204030204" pitchFamily="34" charset="0"/>
              </a:rPr>
              <a:t>La défense nationale, les menaces sur la liberté des peuples et la démocratie.</a:t>
            </a:r>
            <a:endParaRPr lang="fr-FR" dirty="0">
              <a:latin typeface="Calibri" panose="020F0502020204030204" pitchFamily="34" charset="0"/>
            </a:endParaRPr>
          </a:p>
        </p:txBody>
      </p:sp>
      <p:sp>
        <p:nvSpPr>
          <p:cNvPr id="36" name="ZoneTexte 35"/>
          <p:cNvSpPr txBox="1"/>
          <p:nvPr/>
        </p:nvSpPr>
        <p:spPr>
          <a:xfrm>
            <a:off x="10134796" y="6157397"/>
            <a:ext cx="1545465" cy="369332"/>
          </a:xfrm>
          <a:prstGeom prst="rect">
            <a:avLst/>
          </a:prstGeom>
          <a:noFill/>
          <a:ln>
            <a:solidFill>
              <a:srgbClr val="00B0F0"/>
            </a:solidFill>
          </a:ln>
        </p:spPr>
        <p:txBody>
          <a:bodyPr wrap="square" rtlCol="0">
            <a:spAutoFit/>
          </a:bodyPr>
          <a:lstStyle/>
          <a:p>
            <a:r>
              <a:rPr lang="fr-FR" b="1" dirty="0" smtClean="0">
                <a:latin typeface="Calibri" panose="020F0502020204030204" pitchFamily="34" charset="0"/>
              </a:rPr>
              <a:t>L’engagement</a:t>
            </a:r>
            <a:endParaRPr lang="fr-FR" b="1" dirty="0">
              <a:latin typeface="Calibri" panose="020F0502020204030204" pitchFamily="34" charset="0"/>
            </a:endParaRPr>
          </a:p>
        </p:txBody>
      </p:sp>
      <p:sp>
        <p:nvSpPr>
          <p:cNvPr id="12" name="Rectangle 11"/>
          <p:cNvSpPr/>
          <p:nvPr/>
        </p:nvSpPr>
        <p:spPr>
          <a:xfrm>
            <a:off x="1085332" y="2073814"/>
            <a:ext cx="3091741" cy="307777"/>
          </a:xfrm>
          <a:prstGeom prst="rect">
            <a:avLst/>
          </a:prstGeom>
          <a:ln>
            <a:solidFill>
              <a:srgbClr val="FF0000"/>
            </a:solidFill>
          </a:ln>
        </p:spPr>
        <p:txBody>
          <a:bodyPr wrap="square">
            <a:spAutoFit/>
          </a:bodyPr>
          <a:lstStyle/>
          <a:p>
            <a:r>
              <a:rPr lang="fr-FR" sz="1400" dirty="0" smtClean="0">
                <a:solidFill>
                  <a:srgbClr val="FF0000"/>
                </a:solidFill>
              </a:rPr>
              <a:t>Transition: Construire </a:t>
            </a:r>
            <a:r>
              <a:rPr lang="fr-FR" sz="1400" dirty="0">
                <a:solidFill>
                  <a:srgbClr val="FF0000"/>
                </a:solidFill>
              </a:rPr>
              <a:t>l’outil « débat »</a:t>
            </a:r>
          </a:p>
        </p:txBody>
      </p:sp>
    </p:spTree>
    <p:extLst>
      <p:ext uri="{BB962C8B-B14F-4D97-AF65-F5344CB8AC3E}">
        <p14:creationId xmlns:p14="http://schemas.microsoft.com/office/powerpoint/2010/main" xmlns="" val="3996405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7"/>
          <p:cNvPicPr>
            <a:picLocks noChangeAspect="1"/>
          </p:cNvPicPr>
          <p:nvPr/>
        </p:nvPicPr>
        <p:blipFill>
          <a:blip r:embed="rId2">
            <a:extLst>
              <a:ext uri="{28A0092B-C50C-407E-A947-70E740481C1C}">
                <a14:useLocalDpi xmlns:a14="http://schemas.microsoft.com/office/drawing/2010/main" xmlns="" val="0"/>
              </a:ext>
            </a:extLst>
          </a:blip>
          <a:srcRect l="4171" r="4171"/>
          <a:stretch>
            <a:fillRect/>
          </a:stretch>
        </p:blipFill>
        <p:spPr>
          <a:xfrm>
            <a:off x="139519" y="1353866"/>
            <a:ext cx="3657602" cy="5353164"/>
          </a:xfrm>
          <a:prstGeom prst="rect">
            <a:avLst/>
          </a:prstGeom>
          <a:ln>
            <a:solidFill>
              <a:srgbClr val="FFC000"/>
            </a:solidFill>
          </a:ln>
        </p:spPr>
      </p:pic>
      <p:sp>
        <p:nvSpPr>
          <p:cNvPr id="3" name="Rectangle 2"/>
          <p:cNvSpPr/>
          <p:nvPr/>
        </p:nvSpPr>
        <p:spPr>
          <a:xfrm>
            <a:off x="6493099" y="3116204"/>
            <a:ext cx="4134117" cy="523220"/>
          </a:xfrm>
          <a:prstGeom prst="rect">
            <a:avLst/>
          </a:prstGeom>
        </p:spPr>
        <p:txBody>
          <a:bodyPr wrap="square">
            <a:spAutoFit/>
          </a:bodyPr>
          <a:lstStyle/>
          <a:p>
            <a:r>
              <a:rPr lang="fr-FR" sz="2800" dirty="0">
                <a:solidFill>
                  <a:srgbClr val="FFC000"/>
                </a:solidFill>
                <a:latin typeface="Calibri" panose="020F0502020204030204" pitchFamily="34" charset="0"/>
              </a:rPr>
              <a:t>Un </a:t>
            </a:r>
            <a:r>
              <a:rPr lang="fr-FR" sz="2800" dirty="0" smtClean="0">
                <a:solidFill>
                  <a:srgbClr val="FFC000"/>
                </a:solidFill>
                <a:latin typeface="Calibri" panose="020F0502020204030204" pitchFamily="34" charset="0"/>
              </a:rPr>
              <a:t>artiste provocateur  </a:t>
            </a:r>
            <a:endParaRPr lang="fr-FR" sz="2800" dirty="0">
              <a:solidFill>
                <a:srgbClr val="FFC000"/>
              </a:solidFill>
              <a:latin typeface="Calibri" panose="020F0502020204030204" pitchFamily="34" charset="0"/>
            </a:endParaRPr>
          </a:p>
        </p:txBody>
      </p:sp>
      <p:sp>
        <p:nvSpPr>
          <p:cNvPr id="4" name="Rectangle 3"/>
          <p:cNvSpPr/>
          <p:nvPr/>
        </p:nvSpPr>
        <p:spPr>
          <a:xfrm>
            <a:off x="5029200" y="1675919"/>
            <a:ext cx="6619741" cy="1200329"/>
          </a:xfrm>
          <a:prstGeom prst="rect">
            <a:avLst/>
          </a:prstGeom>
          <a:noFill/>
          <a:ln>
            <a:solidFill>
              <a:srgbClr val="FFC000"/>
            </a:solidFill>
          </a:ln>
        </p:spPr>
        <p:txBody>
          <a:bodyPr wrap="square">
            <a:spAutoFit/>
          </a:bodyPr>
          <a:lstStyle/>
          <a:p>
            <a:r>
              <a:rPr lang="fr-FR" sz="2400" dirty="0">
                <a:solidFill>
                  <a:srgbClr val="FFC000"/>
                </a:solidFill>
                <a:latin typeface="Calibri" panose="020F0502020204030204" pitchFamily="34" charset="0"/>
              </a:rPr>
              <a:t>Réfléchir, </a:t>
            </a:r>
            <a:r>
              <a:rPr lang="fr-FR" sz="2400" dirty="0" smtClean="0">
                <a:solidFill>
                  <a:srgbClr val="FFC000"/>
                </a:solidFill>
                <a:latin typeface="Calibri" panose="020F0502020204030204" pitchFamily="34" charset="0"/>
              </a:rPr>
              <a:t>raisonner : </a:t>
            </a:r>
            <a:r>
              <a:rPr lang="fr-FR" sz="2400" dirty="0">
                <a:solidFill>
                  <a:srgbClr val="FFC000"/>
                </a:solidFill>
                <a:latin typeface="Calibri" panose="020F0502020204030204" pitchFamily="34" charset="0"/>
              </a:rPr>
              <a:t>P</a:t>
            </a:r>
            <a:r>
              <a:rPr lang="fr-FR" sz="2400" dirty="0" smtClean="0">
                <a:solidFill>
                  <a:srgbClr val="FFC000"/>
                </a:solidFill>
                <a:latin typeface="Calibri" panose="020F0502020204030204" pitchFamily="34" charset="0"/>
              </a:rPr>
              <a:t>ourquoi ?</a:t>
            </a:r>
          </a:p>
          <a:p>
            <a:r>
              <a:rPr lang="fr-FR" sz="2400" dirty="0" smtClean="0">
                <a:solidFill>
                  <a:srgbClr val="FFC000"/>
                </a:solidFill>
                <a:latin typeface="Calibri" panose="020F0502020204030204" pitchFamily="34" charset="0"/>
              </a:rPr>
              <a:t>A propos de quoi ?</a:t>
            </a:r>
            <a:r>
              <a:rPr lang="fr-FR" sz="2400" dirty="0">
                <a:solidFill>
                  <a:srgbClr val="FFC000"/>
                </a:solidFill>
                <a:latin typeface="Calibri" panose="020F0502020204030204" pitchFamily="34" charset="0"/>
              </a:rPr>
              <a:t/>
            </a:r>
            <a:br>
              <a:rPr lang="fr-FR" sz="2400" dirty="0">
                <a:solidFill>
                  <a:srgbClr val="FFC000"/>
                </a:solidFill>
                <a:latin typeface="Calibri" panose="020F0502020204030204" pitchFamily="34" charset="0"/>
              </a:rPr>
            </a:br>
            <a:r>
              <a:rPr lang="fr-FR" sz="2400" dirty="0" smtClean="0">
                <a:solidFill>
                  <a:srgbClr val="FFC000"/>
                </a:solidFill>
                <a:latin typeface="Calibri" panose="020F0502020204030204" pitchFamily="34" charset="0"/>
              </a:rPr>
              <a:t>              </a:t>
            </a:r>
            <a:endParaRPr lang="fr-FR" sz="2400" dirty="0">
              <a:latin typeface="Calibri" panose="020F0502020204030204" pitchFamily="34" charset="0"/>
            </a:endParaRPr>
          </a:p>
        </p:txBody>
      </p:sp>
      <p:sp>
        <p:nvSpPr>
          <p:cNvPr id="5" name="Rectangle 4"/>
          <p:cNvSpPr/>
          <p:nvPr/>
        </p:nvSpPr>
        <p:spPr>
          <a:xfrm>
            <a:off x="575256" y="592767"/>
            <a:ext cx="6096000" cy="646331"/>
          </a:xfrm>
          <a:prstGeom prst="rect">
            <a:avLst/>
          </a:prstGeom>
        </p:spPr>
        <p:txBody>
          <a:bodyPr>
            <a:spAutoFit/>
          </a:bodyPr>
          <a:lstStyle/>
          <a:p>
            <a:r>
              <a:rPr lang="fr-FR" dirty="0">
                <a:solidFill>
                  <a:srgbClr val="FFC000"/>
                </a:solidFill>
                <a:latin typeface="Calibri" panose="020F0502020204030204" pitchFamily="34" charset="0"/>
              </a:rPr>
              <a:t>Serge Gainsbourg </a:t>
            </a:r>
          </a:p>
          <a:p>
            <a:r>
              <a:rPr lang="fr-FR" dirty="0">
                <a:solidFill>
                  <a:srgbClr val="FFC000"/>
                </a:solidFill>
                <a:latin typeface="Calibri" panose="020F0502020204030204" pitchFamily="34" charset="0"/>
              </a:rPr>
              <a:t>«  Aux armes et </a:t>
            </a:r>
            <a:r>
              <a:rPr lang="fr-FR" dirty="0" err="1">
                <a:solidFill>
                  <a:srgbClr val="FFC000"/>
                </a:solidFill>
                <a:latin typeface="Calibri" panose="020F0502020204030204" pitchFamily="34" charset="0"/>
              </a:rPr>
              <a:t>caetera</a:t>
            </a:r>
            <a:r>
              <a:rPr lang="fr-FR" dirty="0">
                <a:solidFill>
                  <a:srgbClr val="FFC000"/>
                </a:solidFill>
                <a:latin typeface="Calibri" panose="020F0502020204030204" pitchFamily="34" charset="0"/>
              </a:rPr>
              <a:t> » </a:t>
            </a:r>
          </a:p>
        </p:txBody>
      </p:sp>
      <p:sp>
        <p:nvSpPr>
          <p:cNvPr id="6" name="Flèche droite 5"/>
          <p:cNvSpPr/>
          <p:nvPr/>
        </p:nvSpPr>
        <p:spPr>
          <a:xfrm>
            <a:off x="4481848" y="3270092"/>
            <a:ext cx="1326524" cy="3693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6443730" y="5306096"/>
            <a:ext cx="5205211" cy="523220"/>
          </a:xfrm>
          <a:prstGeom prst="rect">
            <a:avLst/>
          </a:prstGeom>
          <a:noFill/>
        </p:spPr>
        <p:txBody>
          <a:bodyPr wrap="square" rtlCol="0">
            <a:spAutoFit/>
          </a:bodyPr>
          <a:lstStyle/>
          <a:p>
            <a:r>
              <a:rPr lang="fr-FR" sz="2800" dirty="0" smtClean="0">
                <a:solidFill>
                  <a:srgbClr val="FFC000"/>
                </a:solidFill>
                <a:latin typeface="Calibri" panose="020F0502020204030204" pitchFamily="34" charset="0"/>
              </a:rPr>
              <a:t>En quoi </a:t>
            </a:r>
            <a:r>
              <a:rPr lang="fr-FR" sz="2800" dirty="0" smtClean="0">
                <a:solidFill>
                  <a:srgbClr val="FFC000"/>
                </a:solidFill>
                <a:latin typeface="Calibri" panose="020F0502020204030204" pitchFamily="34" charset="0"/>
              </a:rPr>
              <a:t>l’artiste provoque-t-il ?</a:t>
            </a:r>
            <a:endParaRPr lang="fr-FR" sz="2800" dirty="0">
              <a:solidFill>
                <a:srgbClr val="FFC000"/>
              </a:solidFill>
              <a:latin typeface="Calibri" panose="020F0502020204030204" pitchFamily="34" charset="0"/>
            </a:endParaRPr>
          </a:p>
        </p:txBody>
      </p:sp>
      <p:sp>
        <p:nvSpPr>
          <p:cNvPr id="8" name="Flèche vers le bas 7"/>
          <p:cNvSpPr/>
          <p:nvPr/>
        </p:nvSpPr>
        <p:spPr>
          <a:xfrm>
            <a:off x="8186669" y="3873892"/>
            <a:ext cx="373488" cy="119773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22855" y="54158"/>
            <a:ext cx="7984901" cy="1077218"/>
          </a:xfrm>
          <a:prstGeom prst="rect">
            <a:avLst/>
          </a:prstGeom>
          <a:solidFill>
            <a:schemeClr val="bg1"/>
          </a:solidFill>
          <a:ln>
            <a:solidFill>
              <a:srgbClr val="FFC000"/>
            </a:solidFill>
          </a:ln>
        </p:spPr>
        <p:txBody>
          <a:bodyPr wrap="square">
            <a:spAutoFit/>
          </a:bodyPr>
          <a:lstStyle/>
          <a:p>
            <a:r>
              <a:rPr lang="fr-FR" sz="3200" dirty="0">
                <a:solidFill>
                  <a:srgbClr val="FFC000"/>
                </a:solidFill>
                <a:latin typeface="Calibri" panose="020F0502020204030204" pitchFamily="34" charset="0"/>
              </a:rPr>
              <a:t>Etre citoyen Français et Européen : </a:t>
            </a:r>
            <a:endParaRPr lang="fr-FR" sz="3200" dirty="0" smtClean="0">
              <a:solidFill>
                <a:srgbClr val="FFC000"/>
              </a:solidFill>
              <a:latin typeface="Calibri" panose="020F0502020204030204" pitchFamily="34" charset="0"/>
            </a:endParaRPr>
          </a:p>
          <a:p>
            <a:r>
              <a:rPr lang="fr-FR" sz="3200" dirty="0" smtClean="0">
                <a:solidFill>
                  <a:srgbClr val="FFC000"/>
                </a:solidFill>
                <a:latin typeface="Calibri" panose="020F0502020204030204" pitchFamily="34" charset="0"/>
              </a:rPr>
              <a:t>Comprendre les symboles, </a:t>
            </a:r>
            <a:r>
              <a:rPr lang="fr-FR" sz="3200" dirty="0">
                <a:solidFill>
                  <a:srgbClr val="FFC000"/>
                </a:solidFill>
                <a:latin typeface="Calibri" panose="020F0502020204030204" pitchFamily="34" charset="0"/>
              </a:rPr>
              <a:t>principes et valeurs.</a:t>
            </a:r>
          </a:p>
        </p:txBody>
      </p:sp>
      <p:sp>
        <p:nvSpPr>
          <p:cNvPr id="11" name="ZoneTexte 10"/>
          <p:cNvSpPr txBox="1"/>
          <p:nvPr/>
        </p:nvSpPr>
        <p:spPr>
          <a:xfrm>
            <a:off x="11951676" y="0"/>
            <a:ext cx="480647" cy="307777"/>
          </a:xfrm>
          <a:prstGeom prst="rect">
            <a:avLst/>
          </a:prstGeom>
          <a:noFill/>
        </p:spPr>
        <p:txBody>
          <a:bodyPr wrap="square" rtlCol="0">
            <a:spAutoFit/>
          </a:bodyPr>
          <a:lstStyle/>
          <a:p>
            <a:r>
              <a:rPr lang="fr-FR" sz="1400" dirty="0" smtClean="0"/>
              <a:t>C</a:t>
            </a:r>
            <a:endParaRPr lang="fr-FR" sz="1400" dirty="0"/>
          </a:p>
        </p:txBody>
      </p:sp>
    </p:spTree>
    <p:extLst>
      <p:ext uri="{BB962C8B-B14F-4D97-AF65-F5344CB8AC3E}">
        <p14:creationId xmlns:p14="http://schemas.microsoft.com/office/powerpoint/2010/main" xmlns="" val="356825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1322" y="215477"/>
            <a:ext cx="5019658" cy="6513986"/>
          </a:xfrm>
          <a:prstGeom prst="rect">
            <a:avLst/>
          </a:prstGeom>
          <a:ln>
            <a:solidFill>
              <a:srgbClr val="FFC000"/>
            </a:solidFill>
          </a:ln>
        </p:spPr>
      </p:pic>
      <p:sp>
        <p:nvSpPr>
          <p:cNvPr id="4" name="Flèche droite 3"/>
          <p:cNvSpPr/>
          <p:nvPr/>
        </p:nvSpPr>
        <p:spPr>
          <a:xfrm>
            <a:off x="5880673" y="2015587"/>
            <a:ext cx="1056867" cy="334851"/>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029485" y="2015587"/>
            <a:ext cx="4947188" cy="461665"/>
          </a:xfrm>
          <a:prstGeom prst="rect">
            <a:avLst/>
          </a:prstGeom>
        </p:spPr>
        <p:txBody>
          <a:bodyPr wrap="none">
            <a:spAutoFit/>
          </a:bodyPr>
          <a:lstStyle/>
          <a:p>
            <a:r>
              <a:rPr lang="fr-FR" sz="2400" dirty="0">
                <a:solidFill>
                  <a:srgbClr val="FFC000"/>
                </a:solidFill>
                <a:latin typeface="Calibri" panose="020F0502020204030204" pitchFamily="34" charset="0"/>
              </a:rPr>
              <a:t>Colère des militaires, concert annulé…</a:t>
            </a:r>
          </a:p>
        </p:txBody>
      </p:sp>
      <p:sp>
        <p:nvSpPr>
          <p:cNvPr id="6" name="ZoneTexte 5"/>
          <p:cNvSpPr txBox="1"/>
          <p:nvPr/>
        </p:nvSpPr>
        <p:spPr>
          <a:xfrm>
            <a:off x="6409106" y="3116758"/>
            <a:ext cx="5424154" cy="1815882"/>
          </a:xfrm>
          <a:prstGeom prst="rect">
            <a:avLst/>
          </a:prstGeom>
          <a:solidFill>
            <a:schemeClr val="bg1"/>
          </a:solidFill>
          <a:ln>
            <a:solidFill>
              <a:srgbClr val="FFC000"/>
            </a:solidFill>
          </a:ln>
        </p:spPr>
        <p:txBody>
          <a:bodyPr wrap="square" rtlCol="0">
            <a:spAutoFit/>
          </a:bodyPr>
          <a:lstStyle/>
          <a:p>
            <a:r>
              <a:rPr lang="fr-FR" sz="2800" dirty="0" smtClean="0">
                <a:solidFill>
                  <a:srgbClr val="FFC000"/>
                </a:solidFill>
                <a:latin typeface="Calibri" panose="020F0502020204030204" pitchFamily="34" charset="0"/>
              </a:rPr>
              <a:t>Serge Gainsbourg </a:t>
            </a:r>
            <a:r>
              <a:rPr lang="fr-FR" sz="2800" dirty="0" err="1" smtClean="0">
                <a:solidFill>
                  <a:srgbClr val="FFC000"/>
                </a:solidFill>
                <a:latin typeface="Calibri" panose="020F0502020204030204" pitchFamily="34" charset="0"/>
              </a:rPr>
              <a:t>a-t-il</a:t>
            </a:r>
            <a:r>
              <a:rPr lang="fr-FR" sz="2800" dirty="0" smtClean="0">
                <a:solidFill>
                  <a:srgbClr val="FFC000"/>
                </a:solidFill>
                <a:latin typeface="Calibri" panose="020F0502020204030204" pitchFamily="34" charset="0"/>
              </a:rPr>
              <a:t> été irrespectueux envers l’un des symboles de la République Française ?</a:t>
            </a:r>
            <a:endParaRPr lang="fr-FR" sz="2800" dirty="0">
              <a:solidFill>
                <a:srgbClr val="FFC000"/>
              </a:solidFill>
              <a:latin typeface="Calibri" panose="020F0502020204030204" pitchFamily="34" charset="0"/>
            </a:endParaRPr>
          </a:p>
        </p:txBody>
      </p:sp>
      <p:sp>
        <p:nvSpPr>
          <p:cNvPr id="10" name="ZoneTexte 9"/>
          <p:cNvSpPr txBox="1"/>
          <p:nvPr/>
        </p:nvSpPr>
        <p:spPr>
          <a:xfrm>
            <a:off x="11818411" y="30811"/>
            <a:ext cx="316523" cy="307777"/>
          </a:xfrm>
          <a:prstGeom prst="rect">
            <a:avLst/>
          </a:prstGeom>
          <a:noFill/>
        </p:spPr>
        <p:txBody>
          <a:bodyPr wrap="square" rtlCol="0">
            <a:spAutoFit/>
          </a:bodyPr>
          <a:lstStyle/>
          <a:p>
            <a:r>
              <a:rPr lang="fr-FR" sz="1400" dirty="0" smtClean="0"/>
              <a:t>C</a:t>
            </a:r>
            <a:endParaRPr lang="fr-FR" sz="1400" dirty="0"/>
          </a:p>
        </p:txBody>
      </p:sp>
    </p:spTree>
    <p:extLst>
      <p:ext uri="{BB962C8B-B14F-4D97-AF65-F5344CB8AC3E}">
        <p14:creationId xmlns:p14="http://schemas.microsoft.com/office/powerpoint/2010/main" xmlns="" val="69346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216" y="80573"/>
            <a:ext cx="7545711" cy="4247317"/>
          </a:xfrm>
          <a:prstGeom prst="rect">
            <a:avLst/>
          </a:prstGeom>
          <a:ln>
            <a:solidFill>
              <a:srgbClr val="FF0000"/>
            </a:solidFill>
          </a:ln>
        </p:spPr>
        <p:txBody>
          <a:bodyPr wrap="square">
            <a:spAutoFit/>
          </a:bodyPr>
          <a:lstStyle/>
          <a:p>
            <a:r>
              <a:rPr lang="fr-FR" dirty="0"/>
              <a:t>Le concert à </a:t>
            </a:r>
            <a:r>
              <a:rPr lang="fr-FR" dirty="0" smtClean="0"/>
              <a:t>Strasbourg…</a:t>
            </a:r>
            <a:endParaRPr lang="fr-FR" dirty="0"/>
          </a:p>
          <a:p>
            <a:r>
              <a:rPr lang="fr-FR" sz="1400" dirty="0"/>
              <a:t>Gainsbourg profite de son succès pour remonter sur scène après 18 ans d'absence, et c'est lors d'un concert prévu à Strasbourg le 4 janvier 1980 que la polémique autour de cette chanson atteint son paroxysme avec des menaces, cette fois-ci, physiques</a:t>
            </a:r>
            <a:r>
              <a:rPr lang="fr-FR" sz="1400" dirty="0" smtClean="0"/>
              <a:t>.  </a:t>
            </a:r>
            <a:r>
              <a:rPr lang="fr-FR" sz="1400" dirty="0" smtClean="0">
                <a:hlinkClick r:id="rId3"/>
              </a:rPr>
              <a:t>www.ina.fr</a:t>
            </a:r>
            <a:r>
              <a:rPr lang="fr-FR" sz="1400" dirty="0" smtClean="0"/>
              <a:t> </a:t>
            </a:r>
            <a:endParaRPr lang="fr-FR" sz="1400" dirty="0"/>
          </a:p>
          <a:p>
            <a:r>
              <a:rPr lang="fr-FR" sz="1400" dirty="0"/>
              <a:t>La salle de concert est alors investie par des militaires parachutistes, qui désapprouvent sa version de La Marseillaise. La situation est tendue, et Gainsbourg fait le choix de se présenter seul sur le devant de la scène et d'annuler le concert. Après un bref discours évoquant des alertes à la bombe dans les hôtels de la ville, il lance face à la salle </a:t>
            </a:r>
            <a:r>
              <a:rPr lang="fr-FR" sz="1400" u="sng" dirty="0"/>
              <a:t>"Je suis un insoumis qui a redonné à La Marseillaise son sens initial".</a:t>
            </a:r>
            <a:r>
              <a:rPr lang="fr-FR" sz="1400" dirty="0"/>
              <a:t> </a:t>
            </a:r>
            <a:r>
              <a:rPr lang="fr-FR" sz="1400" u="sng" dirty="0"/>
              <a:t>Finalement, il entonne a cappella le premier couplet de La Marseillaise, dans sa version originale, un poing levé, et les paras se mettent tous au garde à vous pour l’hymne national</a:t>
            </a:r>
            <a:r>
              <a:rPr lang="fr-FR" sz="1400" dirty="0"/>
              <a:t>. Il termine en leur adressant un bras d'honneur avant de se </a:t>
            </a:r>
            <a:r>
              <a:rPr lang="fr-FR" sz="1400" dirty="0" smtClean="0"/>
              <a:t>retirer.</a:t>
            </a:r>
          </a:p>
          <a:p>
            <a:endParaRPr lang="fr-FR" sz="1400" dirty="0"/>
          </a:p>
          <a:p>
            <a:r>
              <a:rPr lang="fr-FR" sz="1400" dirty="0"/>
              <a:t>Quelques semaines plus tard, accusé par </a:t>
            </a:r>
            <a:r>
              <a:rPr lang="fr-FR" sz="1400" b="1" i="1" dirty="0"/>
              <a:t>Minute</a:t>
            </a:r>
            <a:r>
              <a:rPr lang="fr-FR" sz="1400" dirty="0"/>
              <a:t> de s'être "dégonflé" à Strasbourg, Gainsbourg réagit dans </a:t>
            </a:r>
            <a:r>
              <a:rPr lang="fr-FR" sz="1400" dirty="0" smtClean="0"/>
              <a:t>l'émission </a:t>
            </a:r>
            <a:r>
              <a:rPr lang="fr-FR" sz="1400" dirty="0"/>
              <a:t>de Michel Polac "Droit de réponse" : "C'est de la diffamation, j'ai mis les paras au pas</a:t>
            </a:r>
            <a:r>
              <a:rPr lang="fr-FR" sz="1400" dirty="0" smtClean="0"/>
              <a:t>". </a:t>
            </a:r>
          </a:p>
          <a:p>
            <a:endParaRPr lang="fr-FR" sz="1400" dirty="0" smtClean="0"/>
          </a:p>
          <a:p>
            <a:r>
              <a:rPr lang="fr-FR" sz="1400" dirty="0"/>
              <a:t>Quelques années plus tard, il achète le manuscrit original de La Marseillaise de Rouget de </a:t>
            </a:r>
            <a:r>
              <a:rPr lang="fr-FR" sz="1400" dirty="0" err="1"/>
              <a:t>Lisle</a:t>
            </a:r>
            <a:r>
              <a:rPr lang="fr-FR" sz="1400" dirty="0"/>
              <a:t> à la salle des ventes de Versailles, pour la somme de 135 000 francs de l’époque (soit environ 20 580 euros</a:t>
            </a:r>
            <a:r>
              <a:rPr lang="fr-FR" sz="1400" dirty="0" smtClean="0"/>
              <a:t>).</a:t>
            </a:r>
            <a:endParaRPr lang="fr-FR" sz="1400" dirty="0"/>
          </a:p>
        </p:txBody>
      </p:sp>
      <p:pic>
        <p:nvPicPr>
          <p:cNvPr id="6" name="Serge Gainsbourg -Concert de Serge Gainsbourg annulé à Strasbourg - YouTube">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692299" y="102725"/>
            <a:ext cx="4310342" cy="3232757"/>
          </a:xfrm>
          <a:prstGeom prst="rect">
            <a:avLst/>
          </a:prstGeom>
          <a:ln>
            <a:solidFill>
              <a:srgbClr val="FFC000"/>
            </a:solidFill>
          </a:ln>
        </p:spPr>
      </p:pic>
      <p:pic>
        <p:nvPicPr>
          <p:cNvPr id="7" name="Image 6"/>
          <p:cNvPicPr>
            <a:picLocks noChangeAspect="1"/>
          </p:cNvPicPr>
          <p:nvPr/>
        </p:nvPicPr>
        <p:blipFill>
          <a:blip r:embed="rId6"/>
          <a:stretch>
            <a:fillRect/>
          </a:stretch>
        </p:blipFill>
        <p:spPr>
          <a:xfrm>
            <a:off x="204347" y="4688226"/>
            <a:ext cx="3376258" cy="2044113"/>
          </a:xfrm>
          <a:prstGeom prst="rect">
            <a:avLst/>
          </a:prstGeom>
          <a:ln>
            <a:solidFill>
              <a:srgbClr val="FFC000"/>
            </a:solidFill>
          </a:ln>
        </p:spPr>
      </p:pic>
      <p:sp>
        <p:nvSpPr>
          <p:cNvPr id="8" name="Rectangle 7"/>
          <p:cNvSpPr/>
          <p:nvPr/>
        </p:nvSpPr>
        <p:spPr>
          <a:xfrm>
            <a:off x="3854071" y="4586243"/>
            <a:ext cx="7861345" cy="2031325"/>
          </a:xfrm>
          <a:prstGeom prst="rect">
            <a:avLst/>
          </a:prstGeom>
          <a:ln>
            <a:solidFill>
              <a:srgbClr val="FFC000"/>
            </a:solidFill>
          </a:ln>
        </p:spPr>
        <p:txBody>
          <a:bodyPr wrap="square">
            <a:spAutoFit/>
          </a:bodyPr>
          <a:lstStyle/>
          <a:p>
            <a:r>
              <a:rPr lang="fr-FR" dirty="0" smtClean="0"/>
              <a:t>Intentionnalité…ou geste artistique ?</a:t>
            </a:r>
          </a:p>
          <a:p>
            <a:endParaRPr lang="fr-FR" dirty="0" smtClean="0"/>
          </a:p>
          <a:p>
            <a:r>
              <a:rPr lang="fr-FR" dirty="0" smtClean="0"/>
              <a:t> « </a:t>
            </a:r>
            <a:r>
              <a:rPr lang="fr-FR" i="1" dirty="0" smtClean="0"/>
              <a:t>Serge Gainsbourg </a:t>
            </a:r>
            <a:r>
              <a:rPr lang="fr-FR" i="1" dirty="0"/>
              <a:t>a raconté qu’il avait ouvert son Grand Larousse encyclopédique à la page Marseillaise découvrant qu’à partir du deuxième refrain, pour gagner de la place, il était marqué </a:t>
            </a:r>
            <a:r>
              <a:rPr lang="fr-FR" i="1" dirty="0" smtClean="0"/>
              <a:t>« Aux </a:t>
            </a:r>
            <a:r>
              <a:rPr lang="fr-FR" i="1" dirty="0"/>
              <a:t>armes, et </a:t>
            </a:r>
            <a:r>
              <a:rPr lang="fr-FR" i="1" dirty="0" smtClean="0"/>
              <a:t>cætera », </a:t>
            </a:r>
            <a:r>
              <a:rPr lang="fr-FR" i="1" dirty="0"/>
              <a:t>ce qui lui donna alors l’idée d’un titre pour une nouvelle </a:t>
            </a:r>
            <a:r>
              <a:rPr lang="fr-FR" i="1" dirty="0" smtClean="0"/>
              <a:t>chanson</a:t>
            </a:r>
            <a:r>
              <a:rPr lang="fr-FR" dirty="0" smtClean="0"/>
              <a:t> ». </a:t>
            </a:r>
          </a:p>
          <a:p>
            <a:r>
              <a:rPr lang="fr-FR" dirty="0" smtClean="0"/>
              <a:t>In  </a:t>
            </a:r>
            <a:r>
              <a:rPr lang="fr-FR" sz="1400" dirty="0"/>
              <a:t>SCANDALES DU XXe SIECLE 13 - Gainsbourg métisse « La Marseillaise </a:t>
            </a:r>
            <a:r>
              <a:rPr lang="fr-FR" sz="1400" dirty="0" smtClean="0"/>
              <a:t>» le Monde, 2006.</a:t>
            </a:r>
            <a:endParaRPr lang="fr-FR" sz="1400" dirty="0"/>
          </a:p>
        </p:txBody>
      </p:sp>
      <p:sp>
        <p:nvSpPr>
          <p:cNvPr id="2" name="ZoneTexte 1"/>
          <p:cNvSpPr txBox="1"/>
          <p:nvPr/>
        </p:nvSpPr>
        <p:spPr>
          <a:xfrm>
            <a:off x="11909751" y="6248236"/>
            <a:ext cx="185779" cy="369332"/>
          </a:xfrm>
          <a:prstGeom prst="rect">
            <a:avLst/>
          </a:prstGeom>
          <a:noFill/>
        </p:spPr>
        <p:txBody>
          <a:bodyPr wrap="square" rtlCol="0">
            <a:spAutoFit/>
          </a:bodyPr>
          <a:lstStyle/>
          <a:p>
            <a:r>
              <a:rPr lang="fr-FR" dirty="0" smtClean="0"/>
              <a:t>s</a:t>
            </a:r>
            <a:endParaRPr lang="fr-FR" dirty="0"/>
          </a:p>
        </p:txBody>
      </p:sp>
      <p:sp>
        <p:nvSpPr>
          <p:cNvPr id="4" name="Rectangle 3"/>
          <p:cNvSpPr/>
          <p:nvPr/>
        </p:nvSpPr>
        <p:spPr>
          <a:xfrm>
            <a:off x="7784123" y="3593835"/>
            <a:ext cx="4311407" cy="646331"/>
          </a:xfrm>
          <a:prstGeom prst="rect">
            <a:avLst/>
          </a:prstGeom>
        </p:spPr>
        <p:txBody>
          <a:bodyPr wrap="square">
            <a:spAutoFit/>
          </a:bodyPr>
          <a:lstStyle/>
          <a:p>
            <a:r>
              <a:rPr lang="fr-FR" dirty="0"/>
              <a:t>https://www.youtube.com/watch?v=WcuIa-PrE_g</a:t>
            </a:r>
          </a:p>
        </p:txBody>
      </p:sp>
    </p:spTree>
    <p:extLst>
      <p:ext uri="{BB962C8B-B14F-4D97-AF65-F5344CB8AC3E}">
        <p14:creationId xmlns:p14="http://schemas.microsoft.com/office/powerpoint/2010/main" xmlns="" val="730654692"/>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7"/>
          <p:cNvPicPr>
            <a:picLocks noChangeAspect="1"/>
          </p:cNvPicPr>
          <p:nvPr/>
        </p:nvPicPr>
        <p:blipFill>
          <a:blip r:embed="rId2">
            <a:extLst>
              <a:ext uri="{28A0092B-C50C-407E-A947-70E740481C1C}">
                <a14:useLocalDpi xmlns:a14="http://schemas.microsoft.com/office/drawing/2010/main" xmlns="" val="0"/>
              </a:ext>
            </a:extLst>
          </a:blip>
          <a:srcRect l="4171" r="4171"/>
          <a:stretch>
            <a:fillRect/>
          </a:stretch>
        </p:blipFill>
        <p:spPr>
          <a:xfrm>
            <a:off x="496388" y="820093"/>
            <a:ext cx="3757271" cy="5563673"/>
          </a:xfrm>
          <a:prstGeom prst="rect">
            <a:avLst/>
          </a:prstGeom>
          <a:ln>
            <a:solidFill>
              <a:srgbClr val="FFC000"/>
            </a:solidFill>
          </a:ln>
        </p:spPr>
      </p:pic>
      <p:sp>
        <p:nvSpPr>
          <p:cNvPr id="3" name="Rectangle 2"/>
          <p:cNvSpPr/>
          <p:nvPr/>
        </p:nvSpPr>
        <p:spPr>
          <a:xfrm>
            <a:off x="4546243" y="1661375"/>
            <a:ext cx="7263685" cy="2923877"/>
          </a:xfrm>
          <a:prstGeom prst="rect">
            <a:avLst/>
          </a:prstGeom>
          <a:solidFill>
            <a:schemeClr val="bg1"/>
          </a:solidFill>
          <a:ln>
            <a:solidFill>
              <a:srgbClr val="FFC000"/>
            </a:solidFill>
          </a:ln>
        </p:spPr>
        <p:txBody>
          <a:bodyPr wrap="square">
            <a:spAutoFit/>
          </a:bodyPr>
          <a:lstStyle/>
          <a:p>
            <a:r>
              <a:rPr lang="fr-FR" sz="2800" dirty="0" smtClean="0">
                <a:solidFill>
                  <a:srgbClr val="FFC000"/>
                </a:solidFill>
                <a:latin typeface="Calibri" panose="020F0502020204030204" pitchFamily="34" charset="0"/>
              </a:rPr>
              <a:t> </a:t>
            </a:r>
          </a:p>
          <a:p>
            <a:r>
              <a:rPr lang="fr-FR" sz="2800" dirty="0" smtClean="0">
                <a:solidFill>
                  <a:srgbClr val="FFC000"/>
                </a:solidFill>
                <a:latin typeface="Calibri" panose="020F0502020204030204" pitchFamily="34" charset="0"/>
              </a:rPr>
              <a:t>Qu'est-ce </a:t>
            </a:r>
            <a:r>
              <a:rPr lang="fr-FR" sz="2800" dirty="0">
                <a:solidFill>
                  <a:srgbClr val="FFC000"/>
                </a:solidFill>
                <a:latin typeface="Calibri" panose="020F0502020204030204" pitchFamily="34" charset="0"/>
              </a:rPr>
              <a:t>qu'un </a:t>
            </a:r>
            <a:r>
              <a:rPr lang="fr-FR" sz="2800" dirty="0" smtClean="0">
                <a:solidFill>
                  <a:srgbClr val="FFC000"/>
                </a:solidFill>
                <a:latin typeface="Calibri" panose="020F0502020204030204" pitchFamily="34" charset="0"/>
              </a:rPr>
              <a:t>outrage à l’hymne national ? </a:t>
            </a:r>
            <a:r>
              <a:rPr lang="fr-FR" sz="2800" dirty="0">
                <a:solidFill>
                  <a:srgbClr val="FFC000"/>
                </a:solidFill>
                <a:latin typeface="Calibri" panose="020F0502020204030204" pitchFamily="34" charset="0"/>
              </a:rPr>
              <a:t>Aux symboles nationaux ? </a:t>
            </a:r>
          </a:p>
          <a:p>
            <a:endParaRPr lang="fr-FR" sz="2800" dirty="0" smtClean="0">
              <a:solidFill>
                <a:srgbClr val="FFC000"/>
              </a:solidFill>
              <a:latin typeface="Calibri" panose="020F0502020204030204" pitchFamily="34" charset="0"/>
            </a:endParaRPr>
          </a:p>
          <a:p>
            <a:endParaRPr lang="fr-FR" sz="2800" dirty="0">
              <a:solidFill>
                <a:srgbClr val="FFC000"/>
              </a:solidFill>
              <a:latin typeface="Calibri" panose="020F0502020204030204" pitchFamily="34" charset="0"/>
            </a:endParaRPr>
          </a:p>
          <a:p>
            <a:r>
              <a:rPr lang="fr-FR" sz="4400" dirty="0" smtClean="0">
                <a:solidFill>
                  <a:srgbClr val="FFC000"/>
                </a:solidFill>
                <a:latin typeface="Calibri" panose="020F0502020204030204" pitchFamily="34" charset="0"/>
              </a:rPr>
              <a:t>                     ET que dit la loi ?</a:t>
            </a:r>
            <a:endParaRPr lang="fr-FR" sz="4400" dirty="0">
              <a:solidFill>
                <a:srgbClr val="FFC000"/>
              </a:solidFill>
              <a:latin typeface="Calibri" panose="020F0502020204030204" pitchFamily="34" charset="0"/>
            </a:endParaRPr>
          </a:p>
        </p:txBody>
      </p:sp>
      <p:sp>
        <p:nvSpPr>
          <p:cNvPr id="5" name="ZoneTexte 4"/>
          <p:cNvSpPr txBox="1"/>
          <p:nvPr/>
        </p:nvSpPr>
        <p:spPr>
          <a:xfrm>
            <a:off x="11557882" y="175846"/>
            <a:ext cx="504092" cy="307777"/>
          </a:xfrm>
          <a:prstGeom prst="rect">
            <a:avLst/>
          </a:prstGeom>
          <a:noFill/>
        </p:spPr>
        <p:txBody>
          <a:bodyPr wrap="square" rtlCol="0">
            <a:spAutoFit/>
          </a:bodyPr>
          <a:lstStyle/>
          <a:p>
            <a:r>
              <a:rPr lang="fr-FR" sz="1400" dirty="0" smtClean="0"/>
              <a:t>C</a:t>
            </a:r>
            <a:endParaRPr lang="fr-FR" sz="1400" dirty="0"/>
          </a:p>
        </p:txBody>
      </p:sp>
    </p:spTree>
    <p:extLst>
      <p:ext uri="{BB962C8B-B14F-4D97-AF65-F5344CB8AC3E}">
        <p14:creationId xmlns:p14="http://schemas.microsoft.com/office/powerpoint/2010/main" xmlns="" val="429227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3397" y="590731"/>
            <a:ext cx="10542269" cy="523220"/>
          </a:xfrm>
          <a:prstGeom prst="rect">
            <a:avLst/>
          </a:prstGeom>
          <a:noFill/>
        </p:spPr>
        <p:txBody>
          <a:bodyPr wrap="square" rtlCol="0">
            <a:spAutoFit/>
          </a:bodyPr>
          <a:lstStyle/>
          <a:p>
            <a:r>
              <a:rPr lang="fr-FR" sz="2800" dirty="0" smtClean="0">
                <a:solidFill>
                  <a:srgbClr val="FFC000"/>
                </a:solidFill>
                <a:latin typeface="Calibri" panose="020F0502020204030204" pitchFamily="34" charset="0"/>
              </a:rPr>
              <a:t>Attenter aux symboles nationaux: Que dit la loi ? Et depuis quand ? </a:t>
            </a:r>
            <a:endParaRPr lang="fr-FR" sz="2800" dirty="0">
              <a:solidFill>
                <a:srgbClr val="FFC000"/>
              </a:solidFill>
              <a:latin typeface="Calibri" panose="020F050202020403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85" y="3572382"/>
            <a:ext cx="11785698" cy="2662163"/>
          </a:xfrm>
          <a:prstGeom prst="rect">
            <a:avLst/>
          </a:prstGeom>
          <a:ln>
            <a:solidFill>
              <a:srgbClr val="FFC000"/>
            </a:solidFill>
          </a:ln>
        </p:spPr>
      </p:pic>
      <p:sp>
        <p:nvSpPr>
          <p:cNvPr id="5" name="ZoneTexte 4"/>
          <p:cNvSpPr txBox="1"/>
          <p:nvPr/>
        </p:nvSpPr>
        <p:spPr>
          <a:xfrm>
            <a:off x="11748122" y="0"/>
            <a:ext cx="887756" cy="369332"/>
          </a:xfrm>
          <a:prstGeom prst="rect">
            <a:avLst/>
          </a:prstGeom>
          <a:noFill/>
        </p:spPr>
        <p:txBody>
          <a:bodyPr wrap="square" rtlCol="0">
            <a:spAutoFit/>
          </a:bodyPr>
          <a:lstStyle/>
          <a:p>
            <a:r>
              <a:rPr lang="fr-FR" dirty="0" smtClean="0"/>
              <a:t>s</a:t>
            </a:r>
            <a:endParaRPr lang="fr-FR" dirty="0"/>
          </a:p>
        </p:txBody>
      </p:sp>
      <p:sp>
        <p:nvSpPr>
          <p:cNvPr id="7" name="Ellipse 6"/>
          <p:cNvSpPr/>
          <p:nvPr/>
        </p:nvSpPr>
        <p:spPr>
          <a:xfrm>
            <a:off x="0" y="5070764"/>
            <a:ext cx="7065818"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214720" y="2338411"/>
            <a:ext cx="5497787" cy="369332"/>
          </a:xfrm>
          <a:prstGeom prst="rect">
            <a:avLst/>
          </a:prstGeom>
          <a:noFill/>
          <a:ln>
            <a:solidFill>
              <a:srgbClr val="FFC000"/>
            </a:solidFill>
          </a:ln>
        </p:spPr>
        <p:txBody>
          <a:bodyPr wrap="none" rtlCol="0">
            <a:spAutoFit/>
          </a:bodyPr>
          <a:lstStyle/>
          <a:p>
            <a:r>
              <a:rPr lang="fr-FR" dirty="0" smtClean="0">
                <a:solidFill>
                  <a:srgbClr val="FFC000"/>
                </a:solidFill>
              </a:rPr>
              <a:t>Recherche élèves en ligne sur le site Legifrance.gouv.fr</a:t>
            </a:r>
            <a:endParaRPr lang="fr-FR" dirty="0">
              <a:solidFill>
                <a:srgbClr val="FFC000"/>
              </a:solidFill>
            </a:endParaRPr>
          </a:p>
        </p:txBody>
      </p:sp>
      <p:sp>
        <p:nvSpPr>
          <p:cNvPr id="11" name="Flèche vers le bas 10"/>
          <p:cNvSpPr/>
          <p:nvPr/>
        </p:nvSpPr>
        <p:spPr>
          <a:xfrm>
            <a:off x="8250382" y="2823191"/>
            <a:ext cx="484632" cy="978408"/>
          </a:xfrm>
          <a:prstGeom prst="down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99200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68282" y="3756258"/>
            <a:ext cx="5917081" cy="2815959"/>
          </a:xfrm>
          <a:prstGeom prst="rect">
            <a:avLst/>
          </a:prstGeom>
          <a:ln>
            <a:solidFill>
              <a:srgbClr val="FFC000"/>
            </a:solidFill>
          </a:ln>
        </p:spPr>
      </p:pic>
      <p:pic>
        <p:nvPicPr>
          <p:cNvPr id="3" name="Imag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53808" y="2680201"/>
            <a:ext cx="5946027" cy="914647"/>
          </a:xfrm>
          <a:prstGeom prst="rect">
            <a:avLst/>
          </a:prstGeom>
          <a:ln>
            <a:solidFill>
              <a:srgbClr val="FFC000"/>
            </a:solidFill>
          </a:ln>
        </p:spPr>
      </p:pic>
      <p:sp>
        <p:nvSpPr>
          <p:cNvPr id="4" name="ZoneTexte 3"/>
          <p:cNvSpPr txBox="1"/>
          <p:nvPr/>
        </p:nvSpPr>
        <p:spPr>
          <a:xfrm>
            <a:off x="11781692" y="116324"/>
            <a:ext cx="820615" cy="369332"/>
          </a:xfrm>
          <a:prstGeom prst="rect">
            <a:avLst/>
          </a:prstGeom>
          <a:noFill/>
        </p:spPr>
        <p:txBody>
          <a:bodyPr wrap="square" rtlCol="0">
            <a:spAutoFit/>
          </a:bodyPr>
          <a:lstStyle/>
          <a:p>
            <a:r>
              <a:rPr lang="fr-FR" dirty="0" smtClean="0"/>
              <a:t>s</a:t>
            </a:r>
            <a:endParaRPr lang="fr-FR" dirty="0"/>
          </a:p>
        </p:txBody>
      </p:sp>
      <p:sp>
        <p:nvSpPr>
          <p:cNvPr id="5" name="Rectangle 4"/>
          <p:cNvSpPr/>
          <p:nvPr/>
        </p:nvSpPr>
        <p:spPr>
          <a:xfrm>
            <a:off x="200891" y="2066524"/>
            <a:ext cx="4849092" cy="2308324"/>
          </a:xfrm>
          <a:prstGeom prst="rect">
            <a:avLst/>
          </a:prstGeom>
          <a:ln>
            <a:solidFill>
              <a:srgbClr val="FF0000"/>
            </a:solidFill>
          </a:ln>
        </p:spPr>
        <p:txBody>
          <a:bodyPr wrap="square">
            <a:spAutoFit/>
          </a:bodyPr>
          <a:lstStyle/>
          <a:p>
            <a:r>
              <a:rPr lang="fr-FR" dirty="0" smtClean="0"/>
              <a:t>2.   En </a:t>
            </a:r>
            <a:r>
              <a:rPr lang="fr-FR" dirty="0"/>
              <a:t>mars 2003, dans le cadre de l’examen du projet de loi sur la sécurité intérieure, un amendement instituant un </a:t>
            </a:r>
            <a:r>
              <a:rPr lang="fr-FR" u="sng" dirty="0"/>
              <a:t>nouveau délit d’"outrage au drapeau tricolore et à l’hymne national", punissable de 7.500 euros d’amendes et de six mois de prison "</a:t>
            </a:r>
            <a:r>
              <a:rPr lang="fr-FR" dirty="0"/>
              <a:t>lorsqu’il est commis en réunion" a été adopté par l'Assemblée nationale et le Sénat.</a:t>
            </a:r>
          </a:p>
        </p:txBody>
      </p:sp>
      <p:sp>
        <p:nvSpPr>
          <p:cNvPr id="6" name="Rectangle 5"/>
          <p:cNvSpPr/>
          <p:nvPr/>
        </p:nvSpPr>
        <p:spPr>
          <a:xfrm>
            <a:off x="193193" y="300990"/>
            <a:ext cx="10969337" cy="1477328"/>
          </a:xfrm>
          <a:prstGeom prst="rect">
            <a:avLst/>
          </a:prstGeom>
          <a:ln>
            <a:solidFill>
              <a:srgbClr val="FF0000"/>
            </a:solidFill>
          </a:ln>
        </p:spPr>
        <p:txBody>
          <a:bodyPr wrap="square">
            <a:spAutoFit/>
          </a:bodyPr>
          <a:lstStyle/>
          <a:p>
            <a:r>
              <a:rPr lang="fr-FR" dirty="0" smtClean="0"/>
              <a:t>1.   La </a:t>
            </a:r>
            <a:r>
              <a:rPr lang="fr-FR" u="sng" dirty="0"/>
              <a:t>notion d'outrage aux symboles nationaux englobe, en France, l'ensemble des offenses infligées aux représentations de l'État français ou, au sens plus large, de la Nation française</a:t>
            </a:r>
            <a:r>
              <a:rPr lang="fr-FR" dirty="0"/>
              <a:t>. Le délit pénal d'outrage à l'autorité de l'État a longtemps été limité aux personnes physiques des représentants de l'administration. À la suite d'affaires médiatisées, des évolutions législatives ont, dans les années 2000, créé des délits d'outrage aux symboles impersonnels de la République française.</a:t>
            </a:r>
          </a:p>
        </p:txBody>
      </p:sp>
    </p:spTree>
    <p:extLst>
      <p:ext uri="{BB962C8B-B14F-4D97-AF65-F5344CB8AC3E}">
        <p14:creationId xmlns:p14="http://schemas.microsoft.com/office/powerpoint/2010/main" xmlns="" val="23668506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Ardoise</Template>
  <TotalTime>2333</TotalTime>
  <Words>958</Words>
  <Application>Microsoft Office PowerPoint</Application>
  <PresentationFormat>Personnalisé</PresentationFormat>
  <Paragraphs>108</Paragraphs>
  <Slides>14</Slides>
  <Notes>0</Notes>
  <HiddenSlides>0</HiddenSlides>
  <MMClips>1</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Ardoise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Enseignement moral et civique Troisième Présentation du programme</dc:title>
  <dc:creator>Corinne Vezirian</dc:creator>
  <cp:lastModifiedBy>utilisateur</cp:lastModifiedBy>
  <cp:revision>251</cp:revision>
  <dcterms:created xsi:type="dcterms:W3CDTF">2015-09-30T14:50:04Z</dcterms:created>
  <dcterms:modified xsi:type="dcterms:W3CDTF">2015-11-28T21:28:00Z</dcterms:modified>
</cp:coreProperties>
</file>